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handoutMasterIdLst>
    <p:handoutMasterId r:id="rId50"/>
  </p:handoutMasterIdLst>
  <p:sldIdLst>
    <p:sldId id="313" r:id="rId6"/>
    <p:sldId id="264" r:id="rId7"/>
    <p:sldId id="309" r:id="rId8"/>
    <p:sldId id="266" r:id="rId9"/>
    <p:sldId id="265" r:id="rId10"/>
    <p:sldId id="279" r:id="rId11"/>
    <p:sldId id="267" r:id="rId12"/>
    <p:sldId id="272" r:id="rId13"/>
    <p:sldId id="273" r:id="rId14"/>
    <p:sldId id="269" r:id="rId15"/>
    <p:sldId id="270" r:id="rId16"/>
    <p:sldId id="274" r:id="rId17"/>
    <p:sldId id="281" r:id="rId18"/>
    <p:sldId id="275" r:id="rId19"/>
    <p:sldId id="276" r:id="rId20"/>
    <p:sldId id="277" r:id="rId21"/>
    <p:sldId id="282" r:id="rId22"/>
    <p:sldId id="283" r:id="rId23"/>
    <p:sldId id="284" r:id="rId24"/>
    <p:sldId id="285" r:id="rId25"/>
    <p:sldId id="286" r:id="rId26"/>
    <p:sldId id="287" r:id="rId27"/>
    <p:sldId id="289" r:id="rId28"/>
    <p:sldId id="290" r:id="rId29"/>
    <p:sldId id="292" r:id="rId30"/>
    <p:sldId id="291" r:id="rId31"/>
    <p:sldId id="293" r:id="rId32"/>
    <p:sldId id="294" r:id="rId33"/>
    <p:sldId id="295" r:id="rId34"/>
    <p:sldId id="288" r:id="rId35"/>
    <p:sldId id="296" r:id="rId36"/>
    <p:sldId id="297" r:id="rId37"/>
    <p:sldId id="298" r:id="rId38"/>
    <p:sldId id="299" r:id="rId39"/>
    <p:sldId id="306" r:id="rId40"/>
    <p:sldId id="307" r:id="rId41"/>
    <p:sldId id="300" r:id="rId42"/>
    <p:sldId id="301" r:id="rId43"/>
    <p:sldId id="302" r:id="rId44"/>
    <p:sldId id="308" r:id="rId45"/>
    <p:sldId id="303" r:id="rId46"/>
    <p:sldId id="304" r:id="rId47"/>
    <p:sldId id="311" r:id="rId48"/>
    <p:sldId id="310" r:id="rId49"/>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842F"/>
    <a:srgbClr val="CF009E"/>
    <a:srgbClr val="F8F8F8"/>
    <a:srgbClr val="B2B2B2"/>
    <a:srgbClr val="853175"/>
    <a:srgbClr val="555559"/>
    <a:srgbClr val="00748C"/>
    <a:srgbClr val="FF9E15"/>
    <a:srgbClr val="FF9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4660"/>
  </p:normalViewPr>
  <p:slideViewPr>
    <p:cSldViewPr snapToGrid="0" snapToObjects="1">
      <p:cViewPr varScale="1">
        <p:scale>
          <a:sx n="110" d="100"/>
          <a:sy n="110" d="100"/>
        </p:scale>
        <p:origin x="131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BB805E2-E360-4CDE-96FB-1DAC2CD996E4}" type="datetimeFigureOut">
              <a:rPr lang="en-GB" smtClean="0"/>
              <a:t>09/12/2018</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F0590A1D-DAFC-4AD6-9AAB-E444F199F678}" type="slidenum">
              <a:rPr lang="en-GB" smtClean="0"/>
              <a:t>‹#›</a:t>
            </a:fld>
            <a:endParaRPr lang="en-GB"/>
          </a:p>
        </p:txBody>
      </p:sp>
    </p:spTree>
    <p:extLst>
      <p:ext uri="{BB962C8B-B14F-4D97-AF65-F5344CB8AC3E}">
        <p14:creationId xmlns:p14="http://schemas.microsoft.com/office/powerpoint/2010/main" val="67310042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74315" y="2215546"/>
            <a:ext cx="6139877" cy="647015"/>
          </a:xfrm>
          <a:prstGeom prst="rect">
            <a:avLst/>
          </a:prstGeom>
        </p:spPr>
        <p:txBody>
          <a:bodyPr anchor="t" anchorCtr="0">
            <a:spAutoFit/>
          </a:bodyPr>
          <a:lstStyle>
            <a:lvl1pPr algn="l">
              <a:defRPr sz="3600" b="1" i="0">
                <a:solidFill>
                  <a:srgbClr val="555559"/>
                </a:solidFill>
              </a:defRPr>
            </a:lvl1pPr>
          </a:lstStyle>
          <a:p>
            <a:r>
              <a:rPr lang="en-GB" dirty="0"/>
              <a:t>Click to edit title </a:t>
            </a:r>
            <a:endParaRPr lang="en-US" dirty="0"/>
          </a:p>
        </p:txBody>
      </p:sp>
      <p:sp>
        <p:nvSpPr>
          <p:cNvPr id="8" name="Subtitle 2"/>
          <p:cNvSpPr>
            <a:spLocks noGrp="1"/>
          </p:cNvSpPr>
          <p:nvPr>
            <p:ph type="subTitle" idx="1" hasCustomPrompt="1"/>
          </p:nvPr>
        </p:nvSpPr>
        <p:spPr>
          <a:xfrm>
            <a:off x="474315" y="5622153"/>
            <a:ext cx="5908148" cy="461665"/>
          </a:xfrm>
          <a:prstGeom prst="rect">
            <a:avLst/>
          </a:prstGeom>
        </p:spPr>
        <p:txBody>
          <a:bodyPr wrap="square" anchor="b" anchorCtr="0">
            <a:spAutoFit/>
          </a:bodyPr>
          <a:lstStyle>
            <a:lvl1pPr marL="0" indent="0" algn="l">
              <a:buNone/>
              <a:defRPr sz="2400" b="1" i="0" baseline="0">
                <a:solidFill>
                  <a:srgbClr val="79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A Presentation by Presenter’s Name </a:t>
            </a:r>
          </a:p>
        </p:txBody>
      </p:sp>
      <p:sp>
        <p:nvSpPr>
          <p:cNvPr id="9"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dirty="0"/>
          </a:p>
        </p:txBody>
      </p:sp>
      <p:pic>
        <p:nvPicPr>
          <p:cNvPr id="11" name="Picture 10" descr="JHI_logo_Horiz.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6088" y="5025458"/>
            <a:ext cx="2145164" cy="992664"/>
          </a:xfrm>
          <a:prstGeom prst="rect">
            <a:avLst/>
          </a:prstGeom>
        </p:spPr>
      </p:pic>
      <p:pic>
        <p:nvPicPr>
          <p:cNvPr id="2" name="Picture 1" descr="multi colour strip PEOPLE.png"/>
          <p:cNvPicPr>
            <a:picLocks noChangeAspect="1"/>
          </p:cNvPicPr>
          <p:nvPr userDrawn="1"/>
        </p:nvPicPr>
        <p:blipFill rotWithShape="1">
          <a:blip r:embed="rId3">
            <a:extLst>
              <a:ext uri="{28A0092B-C50C-407E-A947-70E740481C1C}">
                <a14:useLocalDpi xmlns:a14="http://schemas.microsoft.com/office/drawing/2010/main" val="0"/>
              </a:ext>
            </a:extLst>
          </a:blip>
          <a:srcRect t="59435" b="-1"/>
          <a:stretch/>
        </p:blipFill>
        <p:spPr>
          <a:xfrm>
            <a:off x="-22847" y="-1"/>
            <a:ext cx="9198059" cy="1861271"/>
          </a:xfrm>
          <a:prstGeom prst="rect">
            <a:avLst/>
          </a:prstGeom>
        </p:spPr>
      </p:pic>
    </p:spTree>
    <p:extLst>
      <p:ext uri="{BB962C8B-B14F-4D97-AF65-F5344CB8AC3E}">
        <p14:creationId xmlns:p14="http://schemas.microsoft.com/office/powerpoint/2010/main" val="145850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7156D96-C350-4843-B71C-3443AE11BC44}" type="slidenum">
              <a:rPr lang="en-US" smtClean="0"/>
              <a:t>‹#›</a:t>
            </a:fld>
            <a:endParaRPr lang="en-US" dirty="0"/>
          </a:p>
        </p:txBody>
      </p:sp>
      <p:pic>
        <p:nvPicPr>
          <p:cNvPr id="12"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pic>
        <p:nvPicPr>
          <p:cNvPr id="4" name="Picture 3" descr="grey icons.png"/>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475474" y="6094577"/>
            <a:ext cx="8246157" cy="600519"/>
          </a:xfrm>
          <a:prstGeom prst="rect">
            <a:avLst/>
          </a:prstGeom>
        </p:spPr>
      </p:pic>
    </p:spTree>
    <p:extLst>
      <p:ext uri="{BB962C8B-B14F-4D97-AF65-F5344CB8AC3E}">
        <p14:creationId xmlns:p14="http://schemas.microsoft.com/office/powerpoint/2010/main" val="840818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6346"/>
            <a:ext cx="7501154" cy="729720"/>
          </a:xfrm>
          <a:prstGeom prst="rect">
            <a:avLst/>
          </a:prstGeo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8229600" cy="258021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0" y="4458492"/>
            <a:ext cx="9144000"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9"/>
          <p:cNvSpPr>
            <a:spLocks noGrp="1"/>
          </p:cNvSpPr>
          <p:nvPr>
            <p:ph type="pic" sz="quarter" idx="10" hasCustomPrompt="1"/>
          </p:nvPr>
        </p:nvSpPr>
        <p:spPr>
          <a:xfrm>
            <a:off x="0" y="4482014"/>
            <a:ext cx="9144000" cy="2400300"/>
          </a:xfrm>
          <a:prstGeom prst="rect">
            <a:avLst/>
          </a:prstGeom>
        </p:spPr>
        <p:txBody>
          <a:bodyPr/>
          <a:lstStyle/>
          <a:p>
            <a:r>
              <a:rPr lang="en-US" dirty="0"/>
              <a:t>Drag picture here or click icon</a:t>
            </a:r>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Slide Number Placeholder 6"/>
          <p:cNvSpPr>
            <a:spLocks noGrp="1"/>
          </p:cNvSpPr>
          <p:nvPr>
            <p:ph type="sldNum" sz="quarter" idx="12"/>
          </p:nvPr>
        </p:nvSpPr>
        <p:spPr>
          <a:xfrm>
            <a:off x="6553200" y="6356350"/>
            <a:ext cx="2133600" cy="365125"/>
          </a:xfrm>
        </p:spPr>
        <p:txBody>
          <a:bodyPr/>
          <a:lstStyle/>
          <a:p>
            <a:fld id="{07156D96-C350-4843-B71C-3443AE11BC44}" type="slidenum">
              <a:rPr lang="en-US" smtClean="0"/>
              <a:t>‹#›</a:t>
            </a:fld>
            <a:endParaRPr lang="en-US" dirty="0"/>
          </a:p>
        </p:txBody>
      </p:sp>
    </p:spTree>
    <p:extLst>
      <p:ext uri="{BB962C8B-B14F-4D97-AF65-F5344CB8AC3E}">
        <p14:creationId xmlns:p14="http://schemas.microsoft.com/office/powerpoint/2010/main" val="121087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ictures with Caption">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4686" y="-31405"/>
            <a:ext cx="3508375" cy="3461343"/>
          </a:xfrm>
          <a:prstGeom prst="rect">
            <a:avLst/>
          </a:prstGeom>
        </p:spPr>
        <p:txBody>
          <a:bodyPr/>
          <a:lstStyle/>
          <a:p>
            <a:r>
              <a:rPr lang="en-US" dirty="0"/>
              <a:t>Drag picture here or click icon</a:t>
            </a:r>
          </a:p>
        </p:txBody>
      </p:sp>
      <p:sp>
        <p:nvSpPr>
          <p:cNvPr id="16" name="Picture Placeholder 15"/>
          <p:cNvSpPr>
            <a:spLocks noGrp="1"/>
          </p:cNvSpPr>
          <p:nvPr>
            <p:ph type="pic" sz="quarter" idx="11" hasCustomPrompt="1"/>
          </p:nvPr>
        </p:nvSpPr>
        <p:spPr>
          <a:xfrm>
            <a:off x="-3475" y="3472372"/>
            <a:ext cx="3508375" cy="3410628"/>
          </a:xfrm>
          <a:prstGeom prst="rect">
            <a:avLst/>
          </a:prstGeom>
        </p:spPr>
        <p:txBody>
          <a:bodyPr/>
          <a:lstStyle>
            <a:lvl1pPr>
              <a:defRPr baseline="0"/>
            </a:lvl1pPr>
          </a:lstStyle>
          <a:p>
            <a:r>
              <a:rPr lang="en-US" dirty="0"/>
              <a:t>Drag picture here or click icon</a:t>
            </a:r>
          </a:p>
        </p:txBody>
      </p:sp>
      <p:sp>
        <p:nvSpPr>
          <p:cNvPr id="2" name="Title 1"/>
          <p:cNvSpPr>
            <a:spLocks noGrp="1"/>
          </p:cNvSpPr>
          <p:nvPr>
            <p:ph type="title"/>
          </p:nvPr>
        </p:nvSpPr>
        <p:spPr>
          <a:xfrm>
            <a:off x="4021666" y="296346"/>
            <a:ext cx="4041775" cy="910154"/>
          </a:xfrm>
          <a:prstGeom prst="rect">
            <a:avLst/>
          </a:prstGeo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3"/>
          </p:nvPr>
        </p:nvSpPr>
        <p:spPr>
          <a:xfrm>
            <a:off x="402166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02166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cxnSp>
        <p:nvCxnSpPr>
          <p:cNvPr id="11" name="Straight Connector 10"/>
          <p:cNvCxnSpPr/>
          <p:nvPr userDrawn="1"/>
        </p:nvCxnSpPr>
        <p:spPr>
          <a:xfrm>
            <a:off x="3522137" y="-34814"/>
            <a:ext cx="0" cy="6892815"/>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0" y="3447372"/>
            <a:ext cx="3508452"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6"/>
          <p:cNvSpPr>
            <a:spLocks noGrp="1"/>
          </p:cNvSpPr>
          <p:nvPr>
            <p:ph type="sldNum" sz="quarter" idx="12"/>
          </p:nvPr>
        </p:nvSpPr>
        <p:spPr>
          <a:xfrm>
            <a:off x="6553200" y="6356350"/>
            <a:ext cx="2133600" cy="365125"/>
          </a:xfrm>
        </p:spPr>
        <p:txBody>
          <a:bodyPr/>
          <a:lstStyle/>
          <a:p>
            <a:fld id="{07156D96-C350-4843-B71C-3443AE11BC44}" type="slidenum">
              <a:rPr lang="en-US" smtClean="0"/>
              <a:t>‹#›</a:t>
            </a:fld>
            <a:endParaRPr lang="en-US" dirty="0"/>
          </a:p>
        </p:txBody>
      </p:sp>
    </p:spTree>
    <p:extLst>
      <p:ext uri="{BB962C8B-B14F-4D97-AF65-F5344CB8AC3E}">
        <p14:creationId xmlns:p14="http://schemas.microsoft.com/office/powerpoint/2010/main" val="2113430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7156D96-C350-4843-B71C-3443AE11BC44}" type="slidenum">
              <a:rPr lang="en-US" smtClean="0"/>
              <a:t>‹#›</a:t>
            </a:fld>
            <a:endParaRPr lang="en-US" dirty="0"/>
          </a:p>
        </p:txBody>
      </p:sp>
      <p:sp>
        <p:nvSpPr>
          <p:cNvPr id="8" name="Title 1"/>
          <p:cNvSpPr>
            <a:spLocks noGrp="1"/>
          </p:cNvSpPr>
          <p:nvPr>
            <p:ph type="title"/>
          </p:nvPr>
        </p:nvSpPr>
        <p:spPr>
          <a:xfrm>
            <a:off x="4021666" y="296346"/>
            <a:ext cx="4041775" cy="910154"/>
          </a:xfrm>
          <a:prstGeom prst="rect">
            <a:avLst/>
          </a:prstGeom>
        </p:spPr>
        <p:txBody>
          <a:bodyPr/>
          <a:lstStyle>
            <a:lvl1pPr>
              <a:defRPr/>
            </a:lvl1pPr>
          </a:lstStyle>
          <a:p>
            <a:r>
              <a:rPr lang="en-US"/>
              <a:t>Click to edit Master title style</a:t>
            </a:r>
            <a:endParaRPr lang="en-US" dirty="0"/>
          </a:p>
        </p:txBody>
      </p:sp>
      <p:sp>
        <p:nvSpPr>
          <p:cNvPr id="9" name="Text Placeholder 4"/>
          <p:cNvSpPr>
            <a:spLocks noGrp="1"/>
          </p:cNvSpPr>
          <p:nvPr>
            <p:ph type="body" sz="quarter" idx="3"/>
          </p:nvPr>
        </p:nvSpPr>
        <p:spPr>
          <a:xfrm>
            <a:off x="402166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p:nvPr>
        </p:nvSpPr>
        <p:spPr>
          <a:xfrm>
            <a:off x="402166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cxnSp>
        <p:nvCxnSpPr>
          <p:cNvPr id="12" name="Straight Connector 11"/>
          <p:cNvCxnSpPr/>
          <p:nvPr userDrawn="1"/>
        </p:nvCxnSpPr>
        <p:spPr>
          <a:xfrm>
            <a:off x="3522137" y="-34814"/>
            <a:ext cx="0" cy="6892815"/>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4" name="Picture Placeholder 13"/>
          <p:cNvSpPr>
            <a:spLocks noGrp="1"/>
          </p:cNvSpPr>
          <p:nvPr>
            <p:ph type="pic" sz="quarter" idx="13" hasCustomPrompt="1"/>
          </p:nvPr>
        </p:nvSpPr>
        <p:spPr>
          <a:xfrm>
            <a:off x="-21310" y="0"/>
            <a:ext cx="3522663" cy="6858000"/>
          </a:xfrm>
          <a:prstGeom prst="rect">
            <a:avLst/>
          </a:prstGeom>
        </p:spPr>
        <p:txBody>
          <a:bodyPr/>
          <a:lstStyle/>
          <a:p>
            <a:r>
              <a:rPr lang="en-US" dirty="0"/>
              <a:t>Drag picture here or click icon</a:t>
            </a:r>
          </a:p>
        </p:txBody>
      </p:sp>
    </p:spTree>
    <p:extLst>
      <p:ext uri="{BB962C8B-B14F-4D97-AF65-F5344CB8AC3E}">
        <p14:creationId xmlns:p14="http://schemas.microsoft.com/office/powerpoint/2010/main" val="32046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35469"/>
            <a:ext cx="6271595" cy="729720"/>
          </a:xfrm>
          <a:prstGeom prst="rect">
            <a:avLst/>
          </a:prstGeom>
        </p:spPr>
        <p:txBody>
          <a:bodyPr>
            <a:normAutofit/>
          </a:bodyPr>
          <a:lstStyle>
            <a:lvl1pPr>
              <a:defRPr sz="2400" b="0"/>
            </a:lvl1pPr>
          </a:lstStyle>
          <a:p>
            <a:r>
              <a:rPr lang="en-GB" dirty="0"/>
              <a:t>Thanks to</a:t>
            </a:r>
            <a:r>
              <a:rPr lang="mr-IN" dirty="0"/>
              <a:t>…</a:t>
            </a:r>
            <a:endParaRPr lang="en-US" dirty="0"/>
          </a:p>
        </p:txBody>
      </p:sp>
      <p:pic>
        <p:nvPicPr>
          <p:cNvPr id="6"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pic>
        <p:nvPicPr>
          <p:cNvPr id="7" name="Picture 6" descr="SG_Dual_linea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77219" y="6033529"/>
            <a:ext cx="2093943" cy="382483"/>
          </a:xfrm>
          <a:prstGeom prst="rect">
            <a:avLst/>
          </a:prstGeom>
        </p:spPr>
      </p:pic>
      <p:pic>
        <p:nvPicPr>
          <p:cNvPr id="8" name="Picture 7" descr="AthenaSWANBronzeAward-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32176" y="5824890"/>
            <a:ext cx="1211003" cy="664391"/>
          </a:xfrm>
          <a:prstGeom prst="rect">
            <a:avLst/>
          </a:prstGeom>
        </p:spPr>
      </p:pic>
      <p:pic>
        <p:nvPicPr>
          <p:cNvPr id="10" name="Picture 9" descr="SGS_ISO 9001_TCL_HR.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70725" y="5751621"/>
            <a:ext cx="702868" cy="686106"/>
          </a:xfrm>
          <a:prstGeom prst="rect">
            <a:avLst/>
          </a:prstGeom>
        </p:spPr>
      </p:pic>
      <p:pic>
        <p:nvPicPr>
          <p:cNvPr id="11" name="Picture 10" descr="SGS_ISO 14001_TCL_HR.jp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43239" y="5770883"/>
            <a:ext cx="683135" cy="666843"/>
          </a:xfrm>
          <a:prstGeom prst="rect">
            <a:avLst/>
          </a:prstGeom>
        </p:spPr>
      </p:pic>
      <p:pic>
        <p:nvPicPr>
          <p:cNvPr id="3" name="Picture 2" descr="stonewallscot-diversitychampion-logo-black.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956276" y="5751621"/>
            <a:ext cx="865868" cy="888489"/>
          </a:xfrm>
          <a:prstGeom prst="rect">
            <a:avLst/>
          </a:prstGeom>
        </p:spPr>
      </p:pic>
    </p:spTree>
    <p:extLst>
      <p:ext uri="{BB962C8B-B14F-4D97-AF65-F5344CB8AC3E}">
        <p14:creationId xmlns:p14="http://schemas.microsoft.com/office/powerpoint/2010/main" val="13149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5" name="Picture 4" descr="grey icons.png"/>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393700" y="5889847"/>
            <a:ext cx="8293100" cy="805251"/>
          </a:xfrm>
          <a:prstGeom prst="rect">
            <a:avLst/>
          </a:prstGeom>
        </p:spPr>
      </p:pic>
      <p:pic>
        <p:nvPicPr>
          <p:cNvPr id="8"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548475"/>
          </a:xfrm>
          <a:prstGeom prst="rect">
            <a:avLst/>
          </a:prstGeom>
        </p:spPr>
      </p:pic>
      <p:sp>
        <p:nvSpPr>
          <p:cNvPr id="2" name="Title 1"/>
          <p:cNvSpPr>
            <a:spLocks noGrp="1"/>
          </p:cNvSpPr>
          <p:nvPr>
            <p:ph type="title"/>
          </p:nvPr>
        </p:nvSpPr>
        <p:spPr>
          <a:xfrm>
            <a:off x="457201" y="296347"/>
            <a:ext cx="7366038" cy="729720"/>
          </a:xfrm>
        </p:spPr>
        <p:txBody>
          <a:bodyPr/>
          <a:lstStyle/>
          <a:p>
            <a:r>
              <a:rPr lang="en-GB"/>
              <a:t>Click to edit Master title style</a:t>
            </a:r>
            <a:endParaRPr lang="en-US" dirty="0"/>
          </a:p>
        </p:txBody>
      </p:sp>
      <p:sp>
        <p:nvSpPr>
          <p:cNvPr id="3" name="Content Placeholder 2"/>
          <p:cNvSpPr>
            <a:spLocks noGrp="1"/>
          </p:cNvSpPr>
          <p:nvPr>
            <p:ph idx="1"/>
          </p:nvPr>
        </p:nvSpPr>
        <p:spPr>
          <a:xfrm>
            <a:off x="457200" y="1600201"/>
            <a:ext cx="8229600" cy="38588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p>
            <a:fld id="{07156D96-C350-4843-B71C-3443AE11BC44}" type="slidenum">
              <a:rPr lang="en-US" smtClean="0"/>
              <a:t>‹#›</a:t>
            </a:fld>
            <a:endParaRPr lang="en-US"/>
          </a:p>
        </p:txBody>
      </p:sp>
    </p:spTree>
    <p:extLst>
      <p:ext uri="{BB962C8B-B14F-4D97-AF65-F5344CB8AC3E}">
        <p14:creationId xmlns:p14="http://schemas.microsoft.com/office/powerpoint/2010/main" val="368472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56D96-C350-4843-B71C-3443AE11BC44}" type="slidenum">
              <a:rPr lang="en-US" smtClean="0"/>
              <a:t>‹#›</a:t>
            </a:fld>
            <a:endParaRPr lang="en-US" dirty="0"/>
          </a:p>
        </p:txBody>
      </p:sp>
    </p:spTree>
    <p:extLst>
      <p:ext uri="{BB962C8B-B14F-4D97-AF65-F5344CB8AC3E}">
        <p14:creationId xmlns:p14="http://schemas.microsoft.com/office/powerpoint/2010/main" val="19231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4" r:id="rId6"/>
    <p:sldLayoutId id="2147483657" r:id="rId7"/>
  </p:sldLayoutIdLst>
  <p:txStyles>
    <p:title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p:titleStyle>
    <p:body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5.tmp"/></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0.tmp"/><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1.tm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7.tmp"/></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8.tmp"/></Relationships>
</file>

<file path=ppt/slides/_rels/slide3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1.tm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image" Target="../media/image70.tmp"/><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8.tmp"/><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hyperlink" Target="https://wyguo.shinyapps.io/tsis_app/"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2.jpeg"/><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4.png"/><Relationship Id="rId10" Type="http://schemas.openxmlformats.org/officeDocument/2006/relationships/hyperlink" Target="mailto:Wenbin.Guo@hutton.ac.uk" TargetMode="External"/><Relationship Id="rId4" Type="http://schemas.openxmlformats.org/officeDocument/2006/relationships/image" Target="../media/image73.png"/><Relationship Id="rId9" Type="http://schemas.openxmlformats.org/officeDocument/2006/relationships/hyperlink" Target="mailto:Runxuan.Zhang@hutton.ac.u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wyguo/ThreeDRNAseq/blob/master/vignettes/user_manuals/Command_line_based_manul.md" TargetMode="External"/><Relationship Id="rId2" Type="http://schemas.openxmlformats.org/officeDocument/2006/relationships/hyperlink" Target="https://github.com/wyguo/ThreeDRNAseq/blob/master/vignettes/user_manuals/3D_RNA-seq_App_manual.md"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046" y="5246515"/>
            <a:ext cx="5908148" cy="1138773"/>
          </a:xfrm>
        </p:spPr>
        <p:txBody>
          <a:bodyPr/>
          <a:lstStyle/>
          <a:p>
            <a:r>
              <a:rPr lang="en-US" sz="2000" dirty="0"/>
              <a:t>Dr. Runxuan Zhang</a:t>
            </a:r>
          </a:p>
          <a:p>
            <a:r>
              <a:rPr lang="en-US" sz="2000" dirty="0"/>
              <a:t>Dr. Wenbin Guo</a:t>
            </a:r>
          </a:p>
          <a:p>
            <a:r>
              <a:rPr lang="en-US" sz="2000" dirty="0"/>
              <a:t>12 December 2018</a:t>
            </a:r>
          </a:p>
        </p:txBody>
      </p:sp>
      <p:pic>
        <p:nvPicPr>
          <p:cNvPr id="7" name="Picture 6">
            <a:extLst>
              <a:ext uri="{FF2B5EF4-FFF2-40B4-BE49-F238E27FC236}">
                <a16:creationId xmlns:a16="http://schemas.microsoft.com/office/drawing/2014/main" id="{1424BDA3-17CA-4A6C-84F4-A9244567D1DA}"/>
              </a:ext>
            </a:extLst>
          </p:cNvPr>
          <p:cNvPicPr>
            <a:picLocks noChangeAspect="1"/>
          </p:cNvPicPr>
          <p:nvPr/>
        </p:nvPicPr>
        <p:blipFill>
          <a:blip r:embed="rId2"/>
          <a:stretch>
            <a:fillRect/>
          </a:stretch>
        </p:blipFill>
        <p:spPr>
          <a:xfrm>
            <a:off x="0" y="2012348"/>
            <a:ext cx="9144000" cy="2833303"/>
          </a:xfrm>
          <a:prstGeom prst="rect">
            <a:avLst/>
          </a:prstGeom>
        </p:spPr>
      </p:pic>
      <p:pic>
        <p:nvPicPr>
          <p:cNvPr id="4" name="Picture 3">
            <a:extLst>
              <a:ext uri="{FF2B5EF4-FFF2-40B4-BE49-F238E27FC236}">
                <a16:creationId xmlns:a16="http://schemas.microsoft.com/office/drawing/2014/main" id="{70652928-6A9B-49D4-8647-694202A9CB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5906" y="5154597"/>
            <a:ext cx="2262955" cy="767984"/>
          </a:xfrm>
          <a:prstGeom prst="rect">
            <a:avLst/>
          </a:prstGeom>
        </p:spPr>
      </p:pic>
    </p:spTree>
    <p:extLst>
      <p:ext uri="{BB962C8B-B14F-4D97-AF65-F5344CB8AC3E}">
        <p14:creationId xmlns:p14="http://schemas.microsoft.com/office/powerpoint/2010/main" val="2019041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4566CDBB-EF0D-4DDF-BC44-8D9BF3267510}"/>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sp>
        <p:nvSpPr>
          <p:cNvPr id="3" name="Content Placeholder 2">
            <a:extLst>
              <a:ext uri="{FF2B5EF4-FFF2-40B4-BE49-F238E27FC236}">
                <a16:creationId xmlns:a16="http://schemas.microsoft.com/office/drawing/2014/main" id="{54081620-CA1A-43DB-B9A3-C03C5D1F8330}"/>
              </a:ext>
            </a:extLst>
          </p:cNvPr>
          <p:cNvSpPr>
            <a:spLocks noGrp="1"/>
          </p:cNvSpPr>
          <p:nvPr>
            <p:ph idx="4294967295"/>
          </p:nvPr>
        </p:nvSpPr>
        <p:spPr>
          <a:xfrm>
            <a:off x="387532" y="1042855"/>
            <a:ext cx="8229600" cy="633105"/>
          </a:xfrm>
          <a:prstGeom prst="rect">
            <a:avLst/>
          </a:prstGeom>
        </p:spPr>
        <p:txBody>
          <a:bodyPr>
            <a:normAutofit/>
          </a:bodyPr>
          <a:lstStyle/>
          <a:p>
            <a:r>
              <a:rPr lang="en-GB" sz="2800" dirty="0"/>
              <a:t>Step 1: Select working directory</a:t>
            </a:r>
          </a:p>
        </p:txBody>
      </p:sp>
      <p:grpSp>
        <p:nvGrpSpPr>
          <p:cNvPr id="7" name="Group 6">
            <a:extLst>
              <a:ext uri="{FF2B5EF4-FFF2-40B4-BE49-F238E27FC236}">
                <a16:creationId xmlns:a16="http://schemas.microsoft.com/office/drawing/2014/main" id="{17E8CC48-0166-4E08-94FE-1D10C46807E2}"/>
              </a:ext>
            </a:extLst>
          </p:cNvPr>
          <p:cNvGrpSpPr/>
          <p:nvPr/>
        </p:nvGrpSpPr>
        <p:grpSpPr>
          <a:xfrm>
            <a:off x="1507470" y="1665586"/>
            <a:ext cx="7527682" cy="4153049"/>
            <a:chOff x="1089450" y="1684529"/>
            <a:chExt cx="7527682" cy="4153049"/>
          </a:xfrm>
        </p:grpSpPr>
        <p:pic>
          <p:nvPicPr>
            <p:cNvPr id="8" name="Picture 7" descr="A screenshot of a social media post&#10;&#10;Description automatically generated">
              <a:extLst>
                <a:ext uri="{FF2B5EF4-FFF2-40B4-BE49-F238E27FC236}">
                  <a16:creationId xmlns:a16="http://schemas.microsoft.com/office/drawing/2014/main" id="{661704C2-F669-47EF-BE63-E3BE497FF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50" y="3680523"/>
              <a:ext cx="7527682" cy="215705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BB192570-FF04-44C0-A732-DBEB6FE2B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38" y="1684529"/>
              <a:ext cx="3963173" cy="269400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90FD7E12-B00E-415F-8463-C794B498EA29}"/>
                </a:ext>
              </a:extLst>
            </p:cNvPr>
            <p:cNvSpPr/>
            <p:nvPr/>
          </p:nvSpPr>
          <p:spPr>
            <a:xfrm>
              <a:off x="1089450" y="4136572"/>
              <a:ext cx="1368667" cy="39624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23431F7B-3629-40E3-A5BA-ADBFE95BB3A0}"/>
                </a:ext>
              </a:extLst>
            </p:cNvPr>
            <p:cNvSpPr/>
            <p:nvPr/>
          </p:nvSpPr>
          <p:spPr>
            <a:xfrm>
              <a:off x="3641062" y="2536550"/>
              <a:ext cx="2219807" cy="14519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01FAA20-9E71-48F8-8A3A-0DC97D82A6B8}"/>
                </a:ext>
              </a:extLst>
            </p:cNvPr>
            <p:cNvSpPr/>
            <p:nvPr/>
          </p:nvSpPr>
          <p:spPr>
            <a:xfrm>
              <a:off x="5217314" y="2084907"/>
              <a:ext cx="2219807" cy="28893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6F771131-A389-4C9D-B8A3-EF82EC539A61}"/>
                </a:ext>
              </a:extLst>
            </p:cNvPr>
            <p:cNvSpPr/>
            <p:nvPr/>
          </p:nvSpPr>
          <p:spPr>
            <a:xfrm>
              <a:off x="1159119" y="4953292"/>
              <a:ext cx="2141421" cy="39624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6" name="TextBox 5">
            <a:extLst>
              <a:ext uri="{FF2B5EF4-FFF2-40B4-BE49-F238E27FC236}">
                <a16:creationId xmlns:a16="http://schemas.microsoft.com/office/drawing/2014/main" id="{520E778F-EFD2-46ED-872C-80BB40EA1E16}"/>
              </a:ext>
            </a:extLst>
          </p:cNvPr>
          <p:cNvSpPr txBox="1"/>
          <p:nvPr/>
        </p:nvSpPr>
        <p:spPr>
          <a:xfrm>
            <a:off x="135540" y="2893954"/>
            <a:ext cx="1937216" cy="646331"/>
          </a:xfrm>
          <a:prstGeom prst="rect">
            <a:avLst/>
          </a:prstGeom>
          <a:noFill/>
        </p:spPr>
        <p:txBody>
          <a:bodyPr wrap="square" rtlCol="0">
            <a:spAutoFit/>
          </a:bodyPr>
          <a:lstStyle/>
          <a:p>
            <a:pPr algn="ctr"/>
            <a:r>
              <a:rPr lang="en-US" dirty="0">
                <a:solidFill>
                  <a:srgbClr val="FF0000"/>
                </a:solidFill>
              </a:rPr>
              <a:t>Click to select working directory</a:t>
            </a:r>
            <a:endParaRPr lang="en-GB" dirty="0">
              <a:solidFill>
                <a:srgbClr val="FF0000"/>
              </a:solidFill>
            </a:endParaRPr>
          </a:p>
        </p:txBody>
      </p:sp>
      <p:sp>
        <p:nvSpPr>
          <p:cNvPr id="10" name="Rectangle 9">
            <a:extLst>
              <a:ext uri="{FF2B5EF4-FFF2-40B4-BE49-F238E27FC236}">
                <a16:creationId xmlns:a16="http://schemas.microsoft.com/office/drawing/2014/main" id="{8769E13A-2344-4ABC-97EE-9467A9DF37DF}"/>
              </a:ext>
            </a:extLst>
          </p:cNvPr>
          <p:cNvSpPr/>
          <p:nvPr/>
        </p:nvSpPr>
        <p:spPr>
          <a:xfrm>
            <a:off x="4478385" y="3886943"/>
            <a:ext cx="1130822" cy="369332"/>
          </a:xfrm>
          <a:prstGeom prst="rect">
            <a:avLst/>
          </a:prstGeom>
        </p:spPr>
        <p:txBody>
          <a:bodyPr wrap="none">
            <a:spAutoFit/>
          </a:bodyPr>
          <a:lstStyle/>
          <a:p>
            <a:r>
              <a:rPr lang="en-GB" dirty="0">
                <a:solidFill>
                  <a:srgbClr val="FF0000"/>
                </a:solidFill>
              </a:rPr>
              <a:t>selectable</a:t>
            </a:r>
          </a:p>
        </p:txBody>
      </p:sp>
      <p:sp>
        <p:nvSpPr>
          <p:cNvPr id="16" name="Rectangle 15">
            <a:extLst>
              <a:ext uri="{FF2B5EF4-FFF2-40B4-BE49-F238E27FC236}">
                <a16:creationId xmlns:a16="http://schemas.microsoft.com/office/drawing/2014/main" id="{4915C905-E00A-4847-BB82-C8B3DD39558E}"/>
              </a:ext>
            </a:extLst>
          </p:cNvPr>
          <p:cNvSpPr/>
          <p:nvPr/>
        </p:nvSpPr>
        <p:spPr>
          <a:xfrm>
            <a:off x="6380979" y="1713359"/>
            <a:ext cx="1130822" cy="369332"/>
          </a:xfrm>
          <a:prstGeom prst="rect">
            <a:avLst/>
          </a:prstGeom>
        </p:spPr>
        <p:txBody>
          <a:bodyPr wrap="none">
            <a:spAutoFit/>
          </a:bodyPr>
          <a:lstStyle/>
          <a:p>
            <a:r>
              <a:rPr lang="en-GB" dirty="0">
                <a:solidFill>
                  <a:srgbClr val="FF0000"/>
                </a:solidFill>
              </a:rPr>
              <a:t>selectable</a:t>
            </a:r>
          </a:p>
        </p:txBody>
      </p:sp>
      <p:cxnSp>
        <p:nvCxnSpPr>
          <p:cNvPr id="14" name="Straight Arrow Connector 13">
            <a:extLst>
              <a:ext uri="{FF2B5EF4-FFF2-40B4-BE49-F238E27FC236}">
                <a16:creationId xmlns:a16="http://schemas.microsoft.com/office/drawing/2014/main" id="{90ECBC19-B35B-4EDC-A6E9-C9AE2B535A20}"/>
              </a:ext>
            </a:extLst>
          </p:cNvPr>
          <p:cNvCxnSpPr/>
          <p:nvPr/>
        </p:nvCxnSpPr>
        <p:spPr>
          <a:xfrm flipH="1" flipV="1">
            <a:off x="1314994" y="3540285"/>
            <a:ext cx="192476" cy="577344"/>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9D8C689-E170-4E0A-AF20-1708061499FC}"/>
              </a:ext>
            </a:extLst>
          </p:cNvPr>
          <p:cNvCxnSpPr>
            <a:cxnSpLocks/>
          </p:cNvCxnSpPr>
          <p:nvPr/>
        </p:nvCxnSpPr>
        <p:spPr>
          <a:xfrm flipH="1">
            <a:off x="1314994" y="5340794"/>
            <a:ext cx="262145" cy="477841"/>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4C014F9-A492-4C40-A9B4-B1393EE72990}"/>
              </a:ext>
            </a:extLst>
          </p:cNvPr>
          <p:cNvSpPr txBox="1"/>
          <p:nvPr/>
        </p:nvSpPr>
        <p:spPr>
          <a:xfrm>
            <a:off x="387531" y="5834348"/>
            <a:ext cx="4689565" cy="923330"/>
          </a:xfrm>
          <a:prstGeom prst="rect">
            <a:avLst/>
          </a:prstGeom>
          <a:noFill/>
        </p:spPr>
        <p:txBody>
          <a:bodyPr wrap="square" rtlCol="0">
            <a:spAutoFit/>
          </a:bodyPr>
          <a:lstStyle/>
          <a:p>
            <a:pPr algn="ctr"/>
            <a:r>
              <a:rPr lang="en-US" dirty="0">
                <a:solidFill>
                  <a:srgbClr val="FF0000"/>
                </a:solidFill>
              </a:rPr>
              <a:t>Click to generate folders to save results. Four folders, data, result, figure and report, are generated in working directory</a:t>
            </a:r>
            <a:endParaRPr lang="en-GB" dirty="0">
              <a:solidFill>
                <a:srgbClr val="FF0000"/>
              </a:solidFill>
            </a:endParaRPr>
          </a:p>
        </p:txBody>
      </p:sp>
      <p:sp>
        <p:nvSpPr>
          <p:cNvPr id="27" name="TextBox 26">
            <a:extLst>
              <a:ext uri="{FF2B5EF4-FFF2-40B4-BE49-F238E27FC236}">
                <a16:creationId xmlns:a16="http://schemas.microsoft.com/office/drawing/2014/main" id="{39393405-4D91-4B19-89BD-5049EE397AFE}"/>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pic>
        <p:nvPicPr>
          <p:cNvPr id="18" name="Picture 17">
            <a:extLst>
              <a:ext uri="{FF2B5EF4-FFF2-40B4-BE49-F238E27FC236}">
                <a16:creationId xmlns:a16="http://schemas.microsoft.com/office/drawing/2014/main" id="{BBA8C271-97E0-4B34-BC4B-403397718030}"/>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5047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5962450-A237-4937-9DEC-809A2964E1B8}"/>
              </a:ext>
            </a:extLst>
          </p:cNvPr>
          <p:cNvPicPr>
            <a:picLocks noChangeAspect="1"/>
          </p:cNvPicPr>
          <p:nvPr/>
        </p:nvPicPr>
        <p:blipFill>
          <a:blip r:embed="rId2"/>
          <a:stretch>
            <a:fillRect/>
          </a:stretch>
        </p:blipFill>
        <p:spPr>
          <a:xfrm>
            <a:off x="387532" y="1647975"/>
            <a:ext cx="8220891" cy="4987570"/>
          </a:xfrm>
          <a:prstGeom prst="rect">
            <a:avLst/>
          </a:prstGeom>
        </p:spPr>
      </p:pic>
      <p:sp>
        <p:nvSpPr>
          <p:cNvPr id="19" name="TextBox 18">
            <a:extLst>
              <a:ext uri="{FF2B5EF4-FFF2-40B4-BE49-F238E27FC236}">
                <a16:creationId xmlns:a16="http://schemas.microsoft.com/office/drawing/2014/main" id="{88083AAA-4726-4BBF-86B4-C48BEF97C291}"/>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18" name="TextBox 17">
            <a:extLst>
              <a:ext uri="{FF2B5EF4-FFF2-40B4-BE49-F238E27FC236}">
                <a16:creationId xmlns:a16="http://schemas.microsoft.com/office/drawing/2014/main" id="{A9745868-3F1F-4919-ABB1-5DD1AB18A46F}"/>
              </a:ext>
            </a:extLst>
          </p:cNvPr>
          <p:cNvSpPr txBox="1"/>
          <p:nvPr/>
        </p:nvSpPr>
        <p:spPr>
          <a:xfrm>
            <a:off x="3490505" y="4370334"/>
            <a:ext cx="5032193" cy="1477328"/>
          </a:xfrm>
          <a:prstGeom prst="rect">
            <a:avLst/>
          </a:prstGeom>
          <a:solidFill>
            <a:srgbClr val="F8F8F8">
              <a:alpha val="63922"/>
            </a:srgbClr>
          </a:solidFill>
        </p:spPr>
        <p:txBody>
          <a:bodyPr wrap="square" rtlCol="0">
            <a:spAutoFit/>
          </a:bodyPr>
          <a:lstStyle/>
          <a:p>
            <a:pPr marL="108000" indent="-108000">
              <a:buFont typeface="Arial" panose="020B0604020202020204" pitchFamily="34" charset="0"/>
              <a:buChar char="•"/>
            </a:pPr>
            <a:r>
              <a:rPr lang="en-GB" dirty="0">
                <a:solidFill>
                  <a:srgbClr val="FF0000"/>
                </a:solidFill>
              </a:rPr>
              <a:t>Summary of intermediate datasets in the analysis</a:t>
            </a:r>
          </a:p>
          <a:p>
            <a:pPr marL="108000" indent="-108000">
              <a:buFont typeface="Arial" panose="020B0604020202020204" pitchFamily="34" charset="0"/>
              <a:buChar char="•"/>
            </a:pPr>
            <a:r>
              <a:rPr lang="en-US" dirty="0">
                <a:solidFill>
                  <a:srgbClr val="FF0000"/>
                </a:solidFill>
              </a:rPr>
              <a:t>S</a:t>
            </a:r>
            <a:r>
              <a:rPr lang="en-GB" dirty="0">
                <a:solidFill>
                  <a:srgbClr val="FF0000"/>
                </a:solidFill>
              </a:rPr>
              <a:t>aved in data folder as .RData objects</a:t>
            </a:r>
          </a:p>
          <a:p>
            <a:pPr marL="108000" indent="-108000">
              <a:buFont typeface="Arial" panose="020B0604020202020204" pitchFamily="34" charset="0"/>
              <a:buChar char="•"/>
            </a:pPr>
            <a:r>
              <a:rPr lang="en-US" dirty="0">
                <a:solidFill>
                  <a:srgbClr val="FF0000"/>
                </a:solidFill>
              </a:rPr>
              <a:t>Load these data directory from data folder to avoid re-doing the analysis every time the App get refreshed.</a:t>
            </a:r>
            <a:endParaRPr lang="en-GB" dirty="0">
              <a:solidFill>
                <a:srgbClr val="FF0000"/>
              </a:solidFill>
            </a:endParaRPr>
          </a:p>
        </p:txBody>
      </p:sp>
      <p:sp>
        <p:nvSpPr>
          <p:cNvPr id="26" name="Content Placeholder 2">
            <a:extLst>
              <a:ext uri="{FF2B5EF4-FFF2-40B4-BE49-F238E27FC236}">
                <a16:creationId xmlns:a16="http://schemas.microsoft.com/office/drawing/2014/main" id="{56EEC95A-E5B1-4E76-8C95-2DE7F8FC2330}"/>
              </a:ext>
            </a:extLst>
          </p:cNvPr>
          <p:cNvSpPr txBox="1">
            <a:spLocks/>
          </p:cNvSpPr>
          <p:nvPr/>
        </p:nvSpPr>
        <p:spPr>
          <a:xfrm>
            <a:off x="387532" y="1042855"/>
            <a:ext cx="8229600" cy="6331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Step 1: Select working directory</a:t>
            </a:r>
          </a:p>
        </p:txBody>
      </p:sp>
      <p:sp>
        <p:nvSpPr>
          <p:cNvPr id="9" name="Title 1">
            <a:extLst>
              <a:ext uri="{FF2B5EF4-FFF2-40B4-BE49-F238E27FC236}">
                <a16:creationId xmlns:a16="http://schemas.microsoft.com/office/drawing/2014/main" id="{C1B80E01-13F2-418A-98EB-698B0CE00391}"/>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10" name="Picture 9">
            <a:extLst>
              <a:ext uri="{FF2B5EF4-FFF2-40B4-BE49-F238E27FC236}">
                <a16:creationId xmlns:a16="http://schemas.microsoft.com/office/drawing/2014/main" id="{527169A2-E680-4468-92A5-8CD23EC3F724}"/>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282408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0042656D-A32A-483F-815F-1164A9D3A66A}"/>
              </a:ext>
            </a:extLst>
          </p:cNvPr>
          <p:cNvPicPr>
            <a:picLocks noChangeAspect="1"/>
          </p:cNvPicPr>
          <p:nvPr/>
        </p:nvPicPr>
        <p:blipFill>
          <a:blip r:embed="rId2"/>
          <a:stretch>
            <a:fillRect/>
          </a:stretch>
        </p:blipFill>
        <p:spPr>
          <a:xfrm>
            <a:off x="0" y="1551166"/>
            <a:ext cx="9144000" cy="4017652"/>
          </a:xfrm>
          <a:prstGeom prst="rect">
            <a:avLst/>
          </a:prstGeom>
        </p:spPr>
      </p:pic>
      <p:pic>
        <p:nvPicPr>
          <p:cNvPr id="31" name="Picture 30" descr="A screenshot of a social media post&#10;&#10;Description automatically generated">
            <a:extLst>
              <a:ext uri="{FF2B5EF4-FFF2-40B4-BE49-F238E27FC236}">
                <a16:creationId xmlns:a16="http://schemas.microsoft.com/office/drawing/2014/main" id="{98D0EA27-E867-4118-98BF-DDF8A7B2A249}"/>
              </a:ext>
            </a:extLst>
          </p:cNvPr>
          <p:cNvPicPr>
            <a:picLocks noChangeAspect="1"/>
          </p:cNvPicPr>
          <p:nvPr/>
        </p:nvPicPr>
        <p:blipFill>
          <a:blip r:embed="rId3"/>
          <a:stretch>
            <a:fillRect/>
          </a:stretch>
        </p:blipFill>
        <p:spPr>
          <a:xfrm>
            <a:off x="52573" y="3877403"/>
            <a:ext cx="4411784" cy="1699797"/>
          </a:xfrm>
          <a:prstGeom prst="rect">
            <a:avLst/>
          </a:prstGeom>
        </p:spPr>
      </p:pic>
      <p:sp>
        <p:nvSpPr>
          <p:cNvPr id="19" name="TextBox 18">
            <a:extLst>
              <a:ext uri="{FF2B5EF4-FFF2-40B4-BE49-F238E27FC236}">
                <a16:creationId xmlns:a16="http://schemas.microsoft.com/office/drawing/2014/main" id="{88083AAA-4726-4BBF-86B4-C48BEF97C291}"/>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2: Generate read counts/TPMs from Salmon</a:t>
            </a:r>
          </a:p>
        </p:txBody>
      </p:sp>
      <p:pic>
        <p:nvPicPr>
          <p:cNvPr id="6" name="Picture 5" descr="A screenshot of a cell phone&#10;&#10;Description automatically generated">
            <a:extLst>
              <a:ext uri="{FF2B5EF4-FFF2-40B4-BE49-F238E27FC236}">
                <a16:creationId xmlns:a16="http://schemas.microsoft.com/office/drawing/2014/main" id="{D797F54E-DB97-4796-9BFE-00E048BBE21A}"/>
              </a:ext>
            </a:extLst>
          </p:cNvPr>
          <p:cNvPicPr>
            <a:picLocks noChangeAspect="1"/>
          </p:cNvPicPr>
          <p:nvPr/>
        </p:nvPicPr>
        <p:blipFill rotWithShape="1">
          <a:blip r:embed="rId4"/>
          <a:srcRect b="56632"/>
          <a:stretch/>
        </p:blipFill>
        <p:spPr>
          <a:xfrm>
            <a:off x="0" y="5568818"/>
            <a:ext cx="9144000" cy="1193932"/>
          </a:xfrm>
          <a:prstGeom prst="rect">
            <a:avLst/>
          </a:prstGeom>
        </p:spPr>
      </p:pic>
      <p:sp>
        <p:nvSpPr>
          <p:cNvPr id="11" name="Rectangle 10">
            <a:extLst>
              <a:ext uri="{FF2B5EF4-FFF2-40B4-BE49-F238E27FC236}">
                <a16:creationId xmlns:a16="http://schemas.microsoft.com/office/drawing/2014/main" id="{BDC6DB2E-C02F-45ED-B35E-D2837D8DB925}"/>
              </a:ext>
            </a:extLst>
          </p:cNvPr>
          <p:cNvSpPr/>
          <p:nvPr/>
        </p:nvSpPr>
        <p:spPr>
          <a:xfrm>
            <a:off x="0" y="1845928"/>
            <a:ext cx="4400549"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FA539B2E-B996-4316-9AB5-ED947E9465DB}"/>
              </a:ext>
            </a:extLst>
          </p:cNvPr>
          <p:cNvSpPr/>
          <p:nvPr/>
        </p:nvSpPr>
        <p:spPr>
          <a:xfrm>
            <a:off x="-1" y="2969878"/>
            <a:ext cx="4400550"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2C9B4312-5315-489F-98B7-C00031A61647}"/>
              </a:ext>
            </a:extLst>
          </p:cNvPr>
          <p:cNvSpPr txBox="1"/>
          <p:nvPr/>
        </p:nvSpPr>
        <p:spPr>
          <a:xfrm>
            <a:off x="0" y="2268132"/>
            <a:ext cx="3480953" cy="369332"/>
          </a:xfrm>
          <a:prstGeom prst="rect">
            <a:avLst/>
          </a:prstGeom>
          <a:noFill/>
        </p:spPr>
        <p:txBody>
          <a:bodyPr wrap="none" rtlCol="0">
            <a:spAutoFit/>
          </a:bodyPr>
          <a:lstStyle/>
          <a:p>
            <a:r>
              <a:rPr lang="en-US" dirty="0">
                <a:solidFill>
                  <a:srgbClr val="FF0000"/>
                </a:solidFill>
              </a:rPr>
              <a:t>Load gene-transcript mapping here</a:t>
            </a:r>
            <a:endParaRPr lang="en-GB" dirty="0">
              <a:solidFill>
                <a:srgbClr val="FF0000"/>
              </a:solidFill>
            </a:endParaRPr>
          </a:p>
        </p:txBody>
      </p:sp>
      <p:sp>
        <p:nvSpPr>
          <p:cNvPr id="14" name="TextBox 13">
            <a:extLst>
              <a:ext uri="{FF2B5EF4-FFF2-40B4-BE49-F238E27FC236}">
                <a16:creationId xmlns:a16="http://schemas.microsoft.com/office/drawing/2014/main" id="{FC57968F-1E6B-48CB-BB74-70D106E0349F}"/>
              </a:ext>
            </a:extLst>
          </p:cNvPr>
          <p:cNvSpPr txBox="1"/>
          <p:nvPr/>
        </p:nvSpPr>
        <p:spPr>
          <a:xfrm>
            <a:off x="0" y="3392082"/>
            <a:ext cx="3007426" cy="369332"/>
          </a:xfrm>
          <a:prstGeom prst="rect">
            <a:avLst/>
          </a:prstGeom>
          <a:noFill/>
        </p:spPr>
        <p:txBody>
          <a:bodyPr wrap="none" rtlCol="0">
            <a:spAutoFit/>
          </a:bodyPr>
          <a:lstStyle/>
          <a:p>
            <a:r>
              <a:rPr lang="en-US" dirty="0">
                <a:solidFill>
                  <a:srgbClr val="FF0000"/>
                </a:solidFill>
              </a:rPr>
              <a:t>Load sample information here</a:t>
            </a:r>
            <a:endParaRPr lang="en-GB" dirty="0">
              <a:solidFill>
                <a:srgbClr val="FF0000"/>
              </a:solidFill>
            </a:endParaRPr>
          </a:p>
        </p:txBody>
      </p:sp>
      <p:sp>
        <p:nvSpPr>
          <p:cNvPr id="15" name="TextBox 14">
            <a:extLst>
              <a:ext uri="{FF2B5EF4-FFF2-40B4-BE49-F238E27FC236}">
                <a16:creationId xmlns:a16="http://schemas.microsoft.com/office/drawing/2014/main" id="{82F42761-EC50-4DA2-B353-B1A3DD18A7A1}"/>
              </a:ext>
            </a:extLst>
          </p:cNvPr>
          <p:cNvSpPr txBox="1"/>
          <p:nvPr/>
        </p:nvSpPr>
        <p:spPr>
          <a:xfrm>
            <a:off x="1740476" y="5743521"/>
            <a:ext cx="5878597" cy="369332"/>
          </a:xfrm>
          <a:prstGeom prst="rect">
            <a:avLst/>
          </a:prstGeom>
          <a:noFill/>
        </p:spPr>
        <p:txBody>
          <a:bodyPr wrap="none" rtlCol="0">
            <a:spAutoFit/>
          </a:bodyPr>
          <a:lstStyle/>
          <a:p>
            <a:r>
              <a:rPr lang="en-US" dirty="0">
                <a:solidFill>
                  <a:srgbClr val="FF0000"/>
                </a:solidFill>
              </a:rPr>
              <a:t>Spreadsheet of transcript-gene mapping, sample information</a:t>
            </a:r>
            <a:endParaRPr lang="en-GB" dirty="0">
              <a:solidFill>
                <a:srgbClr val="FF0000"/>
              </a:solidFill>
            </a:endParaRPr>
          </a:p>
        </p:txBody>
      </p:sp>
      <p:sp>
        <p:nvSpPr>
          <p:cNvPr id="16" name="Rectangle 15">
            <a:extLst>
              <a:ext uri="{FF2B5EF4-FFF2-40B4-BE49-F238E27FC236}">
                <a16:creationId xmlns:a16="http://schemas.microsoft.com/office/drawing/2014/main" id="{D1CCE745-F492-4188-B20A-E9A34BAA48C6}"/>
              </a:ext>
            </a:extLst>
          </p:cNvPr>
          <p:cNvSpPr/>
          <p:nvPr/>
        </p:nvSpPr>
        <p:spPr>
          <a:xfrm>
            <a:off x="-1" y="5585583"/>
            <a:ext cx="9144000" cy="12634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A16D161A-FB98-4A4C-9F09-EFC8A1DEC870}"/>
              </a:ext>
            </a:extLst>
          </p:cNvPr>
          <p:cNvSpPr/>
          <p:nvPr/>
        </p:nvSpPr>
        <p:spPr>
          <a:xfrm>
            <a:off x="4607625" y="1551166"/>
            <a:ext cx="4536374" cy="39313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E966394E-D8F3-466E-9766-45D9146143F0}"/>
              </a:ext>
            </a:extLst>
          </p:cNvPr>
          <p:cNvSpPr txBox="1"/>
          <p:nvPr/>
        </p:nvSpPr>
        <p:spPr>
          <a:xfrm>
            <a:off x="5299002" y="3183423"/>
            <a:ext cx="2740236" cy="717504"/>
          </a:xfrm>
          <a:prstGeom prst="rect">
            <a:avLst/>
          </a:prstGeom>
          <a:solidFill>
            <a:srgbClr val="FFFFFF">
              <a:alpha val="56078"/>
            </a:srgbClr>
          </a:solidFill>
        </p:spPr>
        <p:txBody>
          <a:bodyPr wrap="square" rtlCol="0">
            <a:spAutoFit/>
          </a:bodyPr>
          <a:lstStyle/>
          <a:p>
            <a:pPr>
              <a:lnSpc>
                <a:spcPts val="1600"/>
              </a:lnSpc>
            </a:pPr>
            <a:r>
              <a:rPr lang="en-US" dirty="0">
                <a:solidFill>
                  <a:srgbClr val="FF0000"/>
                </a:solidFill>
              </a:rPr>
              <a:t>Use tximport R package to generate transcript/gene expression</a:t>
            </a:r>
            <a:endParaRPr lang="en-GB" dirty="0">
              <a:solidFill>
                <a:srgbClr val="FF0000"/>
              </a:solidFill>
            </a:endParaRPr>
          </a:p>
        </p:txBody>
      </p:sp>
      <p:sp>
        <p:nvSpPr>
          <p:cNvPr id="23" name="Rectangle 22">
            <a:extLst>
              <a:ext uri="{FF2B5EF4-FFF2-40B4-BE49-F238E27FC236}">
                <a16:creationId xmlns:a16="http://schemas.microsoft.com/office/drawing/2014/main" id="{D88942B7-3A5E-4F59-ACD3-5CF5692AF050}"/>
              </a:ext>
            </a:extLst>
          </p:cNvPr>
          <p:cNvSpPr/>
          <p:nvPr/>
        </p:nvSpPr>
        <p:spPr>
          <a:xfrm>
            <a:off x="4675537" y="2103724"/>
            <a:ext cx="1298096" cy="459122"/>
          </a:xfrm>
          <a:prstGeom prst="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EEEC4A05-6825-42EA-8E9E-2EF35CB7F617}"/>
              </a:ext>
            </a:extLst>
          </p:cNvPr>
          <p:cNvSpPr txBox="1"/>
          <p:nvPr/>
        </p:nvSpPr>
        <p:spPr>
          <a:xfrm>
            <a:off x="5962772" y="1845342"/>
            <a:ext cx="2868090" cy="717504"/>
          </a:xfrm>
          <a:prstGeom prst="rect">
            <a:avLst/>
          </a:prstGeom>
          <a:noFill/>
        </p:spPr>
        <p:txBody>
          <a:bodyPr wrap="square" rtlCol="0">
            <a:spAutoFit/>
          </a:bodyPr>
          <a:lstStyle/>
          <a:p>
            <a:pPr>
              <a:lnSpc>
                <a:spcPts val="1600"/>
              </a:lnSpc>
            </a:pPr>
            <a:r>
              <a:rPr lang="en-US" sz="1600" dirty="0">
                <a:solidFill>
                  <a:srgbClr val="0070C0"/>
                </a:solidFill>
              </a:rPr>
              <a:t>Select the transcript quantification type, e.g. Salmon, Kallisto</a:t>
            </a:r>
            <a:endParaRPr lang="en-GB" sz="1600" dirty="0">
              <a:solidFill>
                <a:srgbClr val="0070C0"/>
              </a:solidFill>
            </a:endParaRPr>
          </a:p>
        </p:txBody>
      </p:sp>
      <p:sp>
        <p:nvSpPr>
          <p:cNvPr id="25" name="Rectangle 24">
            <a:extLst>
              <a:ext uri="{FF2B5EF4-FFF2-40B4-BE49-F238E27FC236}">
                <a16:creationId xmlns:a16="http://schemas.microsoft.com/office/drawing/2014/main" id="{C0F27602-550C-44F6-A6D8-12F1D8A35E22}"/>
              </a:ext>
            </a:extLst>
          </p:cNvPr>
          <p:cNvSpPr/>
          <p:nvPr/>
        </p:nvSpPr>
        <p:spPr>
          <a:xfrm>
            <a:off x="4675537" y="2610742"/>
            <a:ext cx="1744313" cy="459122"/>
          </a:xfrm>
          <a:prstGeom prst="rect">
            <a:avLst/>
          </a:prstGeom>
          <a:noFill/>
          <a:ln w="19050">
            <a:solidFill>
              <a:srgbClr val="5D84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1C0001BC-B62E-4038-A169-825F1BF74CE7}"/>
              </a:ext>
            </a:extLst>
          </p:cNvPr>
          <p:cNvSpPr txBox="1"/>
          <p:nvPr/>
        </p:nvSpPr>
        <p:spPr>
          <a:xfrm>
            <a:off x="6403620" y="2517797"/>
            <a:ext cx="2477738" cy="717504"/>
          </a:xfrm>
          <a:prstGeom prst="rect">
            <a:avLst/>
          </a:prstGeom>
          <a:noFill/>
        </p:spPr>
        <p:txBody>
          <a:bodyPr wrap="square" rtlCol="0">
            <a:spAutoFit/>
          </a:bodyPr>
          <a:lstStyle/>
          <a:p>
            <a:pPr>
              <a:lnSpc>
                <a:spcPts val="1600"/>
              </a:lnSpc>
            </a:pPr>
            <a:r>
              <a:rPr lang="en-US" sz="1600" dirty="0">
                <a:solidFill>
                  <a:srgbClr val="5D842F"/>
                </a:solidFill>
              </a:rPr>
              <a:t>Select tximport method, lengthScaledTPM is recommended</a:t>
            </a:r>
            <a:endParaRPr lang="en-GB" sz="1600" dirty="0">
              <a:solidFill>
                <a:srgbClr val="5D842F"/>
              </a:solidFill>
            </a:endParaRPr>
          </a:p>
        </p:txBody>
      </p:sp>
      <p:sp>
        <p:nvSpPr>
          <p:cNvPr id="27" name="Rectangle 26">
            <a:extLst>
              <a:ext uri="{FF2B5EF4-FFF2-40B4-BE49-F238E27FC236}">
                <a16:creationId xmlns:a16="http://schemas.microsoft.com/office/drawing/2014/main" id="{87353A6A-AF41-48D7-BF71-0B0BFB03D29A}"/>
              </a:ext>
            </a:extLst>
          </p:cNvPr>
          <p:cNvSpPr/>
          <p:nvPr/>
        </p:nvSpPr>
        <p:spPr>
          <a:xfrm>
            <a:off x="4675537" y="4534109"/>
            <a:ext cx="1830038" cy="229561"/>
          </a:xfrm>
          <a:prstGeom prst="rect">
            <a:avLst/>
          </a:prstGeom>
          <a:noFill/>
          <a:ln w="19050">
            <a:solidFill>
              <a:srgbClr val="CF009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E21A27D7-E76B-4CE3-A2AC-913573BDB1BA}"/>
              </a:ext>
            </a:extLst>
          </p:cNvPr>
          <p:cNvSpPr txBox="1"/>
          <p:nvPr/>
        </p:nvSpPr>
        <p:spPr>
          <a:xfrm>
            <a:off x="6505575" y="3931385"/>
            <a:ext cx="2477738" cy="915892"/>
          </a:xfrm>
          <a:prstGeom prst="rect">
            <a:avLst/>
          </a:prstGeom>
          <a:noFill/>
        </p:spPr>
        <p:txBody>
          <a:bodyPr wrap="square" rtlCol="0">
            <a:spAutoFit/>
          </a:bodyPr>
          <a:lstStyle/>
          <a:p>
            <a:pPr>
              <a:lnSpc>
                <a:spcPts val="1600"/>
              </a:lnSpc>
            </a:pPr>
            <a:r>
              <a:rPr lang="en-US" sz="1600" dirty="0">
                <a:solidFill>
                  <a:srgbClr val="CF009E"/>
                </a:solidFill>
              </a:rPr>
              <a:t>If the .RData object of expression are already in data folder, can load directly</a:t>
            </a:r>
            <a:endParaRPr lang="en-GB" sz="1600" dirty="0">
              <a:solidFill>
                <a:srgbClr val="CF009E"/>
              </a:solidFill>
            </a:endParaRPr>
          </a:p>
        </p:txBody>
      </p:sp>
      <p:sp>
        <p:nvSpPr>
          <p:cNvPr id="28" name="Title 1">
            <a:extLst>
              <a:ext uri="{FF2B5EF4-FFF2-40B4-BE49-F238E27FC236}">
                <a16:creationId xmlns:a16="http://schemas.microsoft.com/office/drawing/2014/main" id="{C2624C31-C304-4B91-A07C-F013CFF24223}"/>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30" name="Picture 29">
            <a:extLst>
              <a:ext uri="{FF2B5EF4-FFF2-40B4-BE49-F238E27FC236}">
                <a16:creationId xmlns:a16="http://schemas.microsoft.com/office/drawing/2014/main" id="{5A2DA07A-FCDD-4B2B-8544-76E7955B09B1}"/>
              </a:ext>
            </a:extLst>
          </p:cNvPr>
          <p:cNvPicPr>
            <a:picLocks noChangeAspect="1"/>
          </p:cNvPicPr>
          <p:nvPr/>
        </p:nvPicPr>
        <p:blipFill rotWithShape="1">
          <a:blip r:embed="rId5"/>
          <a:srcRect r="76125"/>
          <a:stretch/>
        </p:blipFill>
        <p:spPr>
          <a:xfrm>
            <a:off x="71885" y="106873"/>
            <a:ext cx="474261" cy="665873"/>
          </a:xfrm>
          <a:prstGeom prst="rect">
            <a:avLst/>
          </a:prstGeom>
        </p:spPr>
      </p:pic>
      <p:sp>
        <p:nvSpPr>
          <p:cNvPr id="33" name="Rectangle 32">
            <a:extLst>
              <a:ext uri="{FF2B5EF4-FFF2-40B4-BE49-F238E27FC236}">
                <a16:creationId xmlns:a16="http://schemas.microsoft.com/office/drawing/2014/main" id="{FE531758-7EE4-464E-B282-963BB9B3CDB5}"/>
              </a:ext>
            </a:extLst>
          </p:cNvPr>
          <p:cNvSpPr/>
          <p:nvPr/>
        </p:nvSpPr>
        <p:spPr>
          <a:xfrm>
            <a:off x="0" y="3943096"/>
            <a:ext cx="4400550" cy="158257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31B9CD16-D4BB-47E7-9552-15C83C43ECA0}"/>
              </a:ext>
            </a:extLst>
          </p:cNvPr>
          <p:cNvSpPr txBox="1"/>
          <p:nvPr/>
        </p:nvSpPr>
        <p:spPr>
          <a:xfrm>
            <a:off x="1013842" y="4649084"/>
            <a:ext cx="3402616" cy="717504"/>
          </a:xfrm>
          <a:prstGeom prst="rect">
            <a:avLst/>
          </a:prstGeom>
          <a:noFill/>
        </p:spPr>
        <p:txBody>
          <a:bodyPr wrap="square" rtlCol="0">
            <a:spAutoFit/>
          </a:bodyPr>
          <a:lstStyle/>
          <a:p>
            <a:pPr>
              <a:lnSpc>
                <a:spcPts val="1600"/>
              </a:lnSpc>
            </a:pPr>
            <a:r>
              <a:rPr lang="en-US" dirty="0">
                <a:solidFill>
                  <a:srgbClr val="FF0000"/>
                </a:solidFill>
              </a:rPr>
              <a:t>If condition/block column is not in the sample.csv file, please specify here</a:t>
            </a:r>
          </a:p>
        </p:txBody>
      </p:sp>
    </p:spTree>
    <p:extLst>
      <p:ext uri="{BB962C8B-B14F-4D97-AF65-F5344CB8AC3E}">
        <p14:creationId xmlns:p14="http://schemas.microsoft.com/office/powerpoint/2010/main" val="297992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66FC51-DD53-4895-88DA-47BFF07C0E41}"/>
              </a:ext>
            </a:extLst>
          </p:cNvPr>
          <p:cNvGrpSpPr/>
          <p:nvPr/>
        </p:nvGrpSpPr>
        <p:grpSpPr>
          <a:xfrm>
            <a:off x="2853933" y="6211514"/>
            <a:ext cx="896938" cy="516640"/>
            <a:chOff x="2853933" y="6122096"/>
            <a:chExt cx="896938" cy="606058"/>
          </a:xfrm>
        </p:grpSpPr>
        <p:cxnSp>
          <p:nvCxnSpPr>
            <p:cNvPr id="33" name="Straight Arrow Connector 32">
              <a:extLst>
                <a:ext uri="{FF2B5EF4-FFF2-40B4-BE49-F238E27FC236}">
                  <a16:creationId xmlns:a16="http://schemas.microsoft.com/office/drawing/2014/main" id="{CD7AF4A7-2466-4E46-8CA9-0C0472A9FD75}"/>
                </a:ext>
              </a:extLst>
            </p:cNvPr>
            <p:cNvCxnSpPr>
              <a:cxnSpLocks/>
            </p:cNvCxnSpPr>
            <p:nvPr/>
          </p:nvCxnSpPr>
          <p:spPr>
            <a:xfrm>
              <a:off x="3750871" y="6122096"/>
              <a:ext cx="0" cy="606058"/>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FB69A7-A5D5-4DF5-AB3A-E402A5DE6846}"/>
                </a:ext>
              </a:extLst>
            </p:cNvPr>
            <p:cNvCxnSpPr>
              <a:cxnSpLocks/>
            </p:cNvCxnSpPr>
            <p:nvPr/>
          </p:nvCxnSpPr>
          <p:spPr>
            <a:xfrm>
              <a:off x="3301608" y="6122096"/>
              <a:ext cx="0" cy="376650"/>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A31AD1-F8C5-45B3-9929-99D6E3DFF27C}"/>
                </a:ext>
              </a:extLst>
            </p:cNvPr>
            <p:cNvCxnSpPr>
              <a:cxnSpLocks/>
            </p:cNvCxnSpPr>
            <p:nvPr/>
          </p:nvCxnSpPr>
          <p:spPr>
            <a:xfrm>
              <a:off x="2853933" y="6122096"/>
              <a:ext cx="0" cy="137746"/>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88083AAA-4726-4BBF-86B4-C48BEF97C291}"/>
              </a:ext>
            </a:extLst>
          </p:cNvPr>
          <p:cNvSpPr txBox="1"/>
          <p:nvPr/>
        </p:nvSpPr>
        <p:spPr>
          <a:xfrm>
            <a:off x="457201" y="683486"/>
            <a:ext cx="5052537" cy="400110"/>
          </a:xfrm>
          <a:prstGeom prst="rect">
            <a:avLst/>
          </a:prstGeom>
          <a:noFill/>
        </p:spPr>
        <p:txBody>
          <a:bodyPr wrap="none" rtlCol="0">
            <a:spAutoFit/>
          </a:bodyPr>
          <a:lstStyle/>
          <a:p>
            <a:r>
              <a:rPr lang="en-US" sz="2000" b="1" dirty="0"/>
              <a:t>Data generation page – prepare input csv files</a:t>
            </a:r>
            <a:endParaRPr lang="en-GB" sz="2000" b="1" dirty="0"/>
          </a:p>
        </p:txBody>
      </p:sp>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2: Generate read counts/TPMs from Salmon</a:t>
            </a:r>
          </a:p>
        </p:txBody>
      </p:sp>
      <p:pic>
        <p:nvPicPr>
          <p:cNvPr id="4" name="Picture 3" descr="A screenshot of a social media post&#10;&#10;Description automatically generated">
            <a:extLst>
              <a:ext uri="{FF2B5EF4-FFF2-40B4-BE49-F238E27FC236}">
                <a16:creationId xmlns:a16="http://schemas.microsoft.com/office/drawing/2014/main" id="{4C328F74-3183-4FA8-8730-A35BD84502C8}"/>
              </a:ext>
            </a:extLst>
          </p:cNvPr>
          <p:cNvPicPr>
            <a:picLocks noChangeAspect="1"/>
          </p:cNvPicPr>
          <p:nvPr/>
        </p:nvPicPr>
        <p:blipFill>
          <a:blip r:embed="rId2"/>
          <a:stretch>
            <a:fillRect/>
          </a:stretch>
        </p:blipFill>
        <p:spPr>
          <a:xfrm>
            <a:off x="2562902" y="1758125"/>
            <a:ext cx="6263235" cy="44519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46F446-40A1-47D0-B50B-C53A9CC93C27}"/>
              </a:ext>
            </a:extLst>
          </p:cNvPr>
          <p:cNvPicPr>
            <a:picLocks noChangeAspect="1"/>
          </p:cNvPicPr>
          <p:nvPr/>
        </p:nvPicPr>
        <p:blipFill>
          <a:blip r:embed="rId3"/>
          <a:stretch>
            <a:fillRect/>
          </a:stretch>
        </p:blipFill>
        <p:spPr>
          <a:xfrm>
            <a:off x="457201" y="1758125"/>
            <a:ext cx="1624885" cy="4453389"/>
          </a:xfrm>
          <a:prstGeom prst="rect">
            <a:avLst/>
          </a:prstGeom>
        </p:spPr>
      </p:pic>
      <p:sp>
        <p:nvSpPr>
          <p:cNvPr id="28" name="TextBox 27">
            <a:extLst>
              <a:ext uri="{FF2B5EF4-FFF2-40B4-BE49-F238E27FC236}">
                <a16:creationId xmlns:a16="http://schemas.microsoft.com/office/drawing/2014/main" id="{FC390D44-7117-42B7-89C2-10801B12BE41}"/>
              </a:ext>
            </a:extLst>
          </p:cNvPr>
          <p:cNvSpPr txBox="1"/>
          <p:nvPr/>
        </p:nvSpPr>
        <p:spPr>
          <a:xfrm>
            <a:off x="0" y="1469499"/>
            <a:ext cx="2679684" cy="297517"/>
          </a:xfrm>
          <a:prstGeom prst="rect">
            <a:avLst/>
          </a:prstGeom>
          <a:noFill/>
        </p:spPr>
        <p:txBody>
          <a:bodyPr wrap="square" rtlCol="0">
            <a:spAutoFit/>
          </a:bodyPr>
          <a:lstStyle/>
          <a:p>
            <a:pPr algn="ctr">
              <a:lnSpc>
                <a:spcPts val="1600"/>
              </a:lnSpc>
            </a:pPr>
            <a:r>
              <a:rPr lang="en-GB" sz="1400" dirty="0"/>
              <a:t>Transcript-gene mapping csv</a:t>
            </a:r>
          </a:p>
        </p:txBody>
      </p:sp>
      <p:sp>
        <p:nvSpPr>
          <p:cNvPr id="31" name="TextBox 30">
            <a:extLst>
              <a:ext uri="{FF2B5EF4-FFF2-40B4-BE49-F238E27FC236}">
                <a16:creationId xmlns:a16="http://schemas.microsoft.com/office/drawing/2014/main" id="{4CD170CE-6DE2-4D6A-9098-58D23981A02D}"/>
              </a:ext>
            </a:extLst>
          </p:cNvPr>
          <p:cNvSpPr txBox="1"/>
          <p:nvPr/>
        </p:nvSpPr>
        <p:spPr>
          <a:xfrm>
            <a:off x="4140220" y="1469499"/>
            <a:ext cx="2679684" cy="297517"/>
          </a:xfrm>
          <a:prstGeom prst="rect">
            <a:avLst/>
          </a:prstGeom>
          <a:noFill/>
        </p:spPr>
        <p:txBody>
          <a:bodyPr wrap="square" rtlCol="0">
            <a:spAutoFit/>
          </a:bodyPr>
          <a:lstStyle/>
          <a:p>
            <a:pPr algn="ctr">
              <a:lnSpc>
                <a:spcPts val="1600"/>
              </a:lnSpc>
            </a:pPr>
            <a:r>
              <a:rPr lang="en-US" sz="1400" dirty="0"/>
              <a:t>S</a:t>
            </a:r>
            <a:r>
              <a:rPr lang="en-GB" sz="1400" dirty="0"/>
              <a:t>ample information csv</a:t>
            </a:r>
          </a:p>
        </p:txBody>
      </p:sp>
      <p:sp>
        <p:nvSpPr>
          <p:cNvPr id="36" name="TextBox 35">
            <a:extLst>
              <a:ext uri="{FF2B5EF4-FFF2-40B4-BE49-F238E27FC236}">
                <a16:creationId xmlns:a16="http://schemas.microsoft.com/office/drawing/2014/main" id="{D42A0D82-C5F2-42C9-A514-C4B56B97634D}"/>
              </a:ext>
            </a:extLst>
          </p:cNvPr>
          <p:cNvSpPr txBox="1"/>
          <p:nvPr/>
        </p:nvSpPr>
        <p:spPr>
          <a:xfrm>
            <a:off x="2244399" y="6415965"/>
            <a:ext cx="2448684" cy="307777"/>
          </a:xfrm>
          <a:prstGeom prst="rect">
            <a:avLst/>
          </a:prstGeom>
          <a:noFill/>
        </p:spPr>
        <p:txBody>
          <a:bodyPr wrap="none" rtlCol="0">
            <a:spAutoFit/>
          </a:bodyPr>
          <a:lstStyle/>
          <a:p>
            <a:r>
              <a:rPr lang="en-GB" sz="1400" dirty="0">
                <a:solidFill>
                  <a:srgbClr val="FF0000"/>
                </a:solidFill>
              </a:rPr>
              <a:t>Labels of sequencing replicates</a:t>
            </a:r>
          </a:p>
        </p:txBody>
      </p:sp>
      <p:sp>
        <p:nvSpPr>
          <p:cNvPr id="37" name="TextBox 36">
            <a:extLst>
              <a:ext uri="{FF2B5EF4-FFF2-40B4-BE49-F238E27FC236}">
                <a16:creationId xmlns:a16="http://schemas.microsoft.com/office/drawing/2014/main" id="{9A8EDEFF-2939-460E-AE93-FECE3D1A5BC4}"/>
              </a:ext>
            </a:extLst>
          </p:cNvPr>
          <p:cNvSpPr txBox="1"/>
          <p:nvPr/>
        </p:nvSpPr>
        <p:spPr>
          <a:xfrm>
            <a:off x="2904838" y="6620923"/>
            <a:ext cx="1633909" cy="307777"/>
          </a:xfrm>
          <a:prstGeom prst="rect">
            <a:avLst/>
          </a:prstGeom>
          <a:noFill/>
        </p:spPr>
        <p:txBody>
          <a:bodyPr wrap="none" rtlCol="0">
            <a:spAutoFit/>
          </a:bodyPr>
          <a:lstStyle/>
          <a:p>
            <a:r>
              <a:rPr lang="en-GB" sz="1400" dirty="0">
                <a:solidFill>
                  <a:srgbClr val="FF0000"/>
                </a:solidFill>
              </a:rPr>
              <a:t>Labels of conditions</a:t>
            </a:r>
          </a:p>
        </p:txBody>
      </p:sp>
      <p:sp>
        <p:nvSpPr>
          <p:cNvPr id="39" name="TextBox 38">
            <a:extLst>
              <a:ext uri="{FF2B5EF4-FFF2-40B4-BE49-F238E27FC236}">
                <a16:creationId xmlns:a16="http://schemas.microsoft.com/office/drawing/2014/main" id="{AA5D994E-4DAF-4331-B10A-66EE8557A62A}"/>
              </a:ext>
            </a:extLst>
          </p:cNvPr>
          <p:cNvSpPr txBox="1"/>
          <p:nvPr/>
        </p:nvSpPr>
        <p:spPr>
          <a:xfrm>
            <a:off x="1842904" y="6190970"/>
            <a:ext cx="2314160" cy="307777"/>
          </a:xfrm>
          <a:prstGeom prst="rect">
            <a:avLst/>
          </a:prstGeom>
          <a:noFill/>
        </p:spPr>
        <p:txBody>
          <a:bodyPr wrap="none" rtlCol="0">
            <a:spAutoFit/>
          </a:bodyPr>
          <a:lstStyle/>
          <a:p>
            <a:r>
              <a:rPr lang="en-GB" sz="1400" dirty="0">
                <a:solidFill>
                  <a:srgbClr val="FF0000"/>
                </a:solidFill>
              </a:rPr>
              <a:t>Labels of biological replicates</a:t>
            </a:r>
          </a:p>
        </p:txBody>
      </p:sp>
      <p:cxnSp>
        <p:nvCxnSpPr>
          <p:cNvPr id="40" name="Straight Arrow Connector 39">
            <a:extLst>
              <a:ext uri="{FF2B5EF4-FFF2-40B4-BE49-F238E27FC236}">
                <a16:creationId xmlns:a16="http://schemas.microsoft.com/office/drawing/2014/main" id="{93D68701-3764-412C-A55F-A46751B6A9BA}"/>
              </a:ext>
            </a:extLst>
          </p:cNvPr>
          <p:cNvCxnSpPr>
            <a:cxnSpLocks/>
          </p:cNvCxnSpPr>
          <p:nvPr/>
        </p:nvCxnSpPr>
        <p:spPr>
          <a:xfrm>
            <a:off x="6347669" y="6208554"/>
            <a:ext cx="0" cy="207372"/>
          </a:xfrm>
          <a:prstGeom prst="straightConnector1">
            <a:avLst/>
          </a:prstGeom>
          <a:ln w="28575">
            <a:solidFill>
              <a:srgbClr val="CF009E"/>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C27A4D9-AB16-4954-93B4-21E636685085}"/>
              </a:ext>
            </a:extLst>
          </p:cNvPr>
          <p:cNvSpPr txBox="1"/>
          <p:nvPr/>
        </p:nvSpPr>
        <p:spPr>
          <a:xfrm>
            <a:off x="4693083" y="6369167"/>
            <a:ext cx="4183709" cy="307777"/>
          </a:xfrm>
          <a:prstGeom prst="rect">
            <a:avLst/>
          </a:prstGeom>
          <a:noFill/>
        </p:spPr>
        <p:txBody>
          <a:bodyPr wrap="none" rtlCol="0">
            <a:spAutoFit/>
          </a:bodyPr>
          <a:lstStyle/>
          <a:p>
            <a:r>
              <a:rPr lang="en-GB" sz="1400" dirty="0">
                <a:solidFill>
                  <a:srgbClr val="FF0000"/>
                </a:solidFill>
              </a:rPr>
              <a:t>Complete path of Salmon quantification files (quant.sf)</a:t>
            </a:r>
          </a:p>
        </p:txBody>
      </p:sp>
      <p:sp>
        <p:nvSpPr>
          <p:cNvPr id="20" name="Title 1">
            <a:extLst>
              <a:ext uri="{FF2B5EF4-FFF2-40B4-BE49-F238E27FC236}">
                <a16:creationId xmlns:a16="http://schemas.microsoft.com/office/drawing/2014/main" id="{98ADAF2C-3843-4C90-BA0C-8A0518F0FB65}"/>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21" name="Picture 20">
            <a:extLst>
              <a:ext uri="{FF2B5EF4-FFF2-40B4-BE49-F238E27FC236}">
                <a16:creationId xmlns:a16="http://schemas.microsoft.com/office/drawing/2014/main" id="{01EF3EB5-20A4-4C85-A332-90CB2DFE7D98}"/>
              </a:ext>
            </a:extLst>
          </p:cNvPr>
          <p:cNvPicPr>
            <a:picLocks noChangeAspect="1"/>
          </p:cNvPicPr>
          <p:nvPr/>
        </p:nvPicPr>
        <p:blipFill rotWithShape="1">
          <a:blip r:embed="rId4"/>
          <a:srcRect r="76125"/>
          <a:stretch/>
        </p:blipFill>
        <p:spPr>
          <a:xfrm>
            <a:off x="71885" y="106873"/>
            <a:ext cx="474261" cy="665873"/>
          </a:xfrm>
          <a:prstGeom prst="rect">
            <a:avLst/>
          </a:prstGeom>
        </p:spPr>
      </p:pic>
      <p:sp>
        <p:nvSpPr>
          <p:cNvPr id="23" name="Arrow: Right 22">
            <a:extLst>
              <a:ext uri="{FF2B5EF4-FFF2-40B4-BE49-F238E27FC236}">
                <a16:creationId xmlns:a16="http://schemas.microsoft.com/office/drawing/2014/main" id="{4DE04DB8-53D1-40EB-877B-08D76107438A}"/>
              </a:ext>
            </a:extLst>
          </p:cNvPr>
          <p:cNvSpPr/>
          <p:nvPr/>
        </p:nvSpPr>
        <p:spPr>
          <a:xfrm rot="16200000">
            <a:off x="238381" y="5024235"/>
            <a:ext cx="1406045"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Transcripts</a:t>
            </a:r>
            <a:endParaRPr lang="en-GB" dirty="0"/>
          </a:p>
        </p:txBody>
      </p:sp>
      <p:sp>
        <p:nvSpPr>
          <p:cNvPr id="24" name="Arrow: Right 23">
            <a:extLst>
              <a:ext uri="{FF2B5EF4-FFF2-40B4-BE49-F238E27FC236}">
                <a16:creationId xmlns:a16="http://schemas.microsoft.com/office/drawing/2014/main" id="{0ED0F3D1-C0ED-4F8B-B351-7F3AD98DA3D7}"/>
              </a:ext>
            </a:extLst>
          </p:cNvPr>
          <p:cNvSpPr/>
          <p:nvPr/>
        </p:nvSpPr>
        <p:spPr>
          <a:xfrm rot="16200000">
            <a:off x="1072773" y="5024235"/>
            <a:ext cx="1406045"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Gene</a:t>
            </a:r>
            <a:endParaRPr lang="en-GB" dirty="0"/>
          </a:p>
        </p:txBody>
      </p:sp>
    </p:spTree>
    <p:extLst>
      <p:ext uri="{BB962C8B-B14F-4D97-AF65-F5344CB8AC3E}">
        <p14:creationId xmlns:p14="http://schemas.microsoft.com/office/powerpoint/2010/main" val="61535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38DCBDB9-CBDB-4A82-88E9-7EB6DF8F3E5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353495"/>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7" name="TextBox 6">
            <a:extLst>
              <a:ext uri="{FF2B5EF4-FFF2-40B4-BE49-F238E27FC236}">
                <a16:creationId xmlns:a16="http://schemas.microsoft.com/office/drawing/2014/main" id="{4E179834-AE7A-4B4D-AE1F-AEDF3CCA1B1C}"/>
              </a:ext>
            </a:extLst>
          </p:cNvPr>
          <p:cNvSpPr txBox="1"/>
          <p:nvPr/>
        </p:nvSpPr>
        <p:spPr>
          <a:xfrm>
            <a:off x="1209678" y="2575620"/>
            <a:ext cx="2518190" cy="369332"/>
          </a:xfrm>
          <a:prstGeom prst="rect">
            <a:avLst/>
          </a:prstGeom>
          <a:solidFill>
            <a:schemeClr val="bg1"/>
          </a:solidFill>
        </p:spPr>
        <p:txBody>
          <a:bodyPr wrap="none" rtlCol="0">
            <a:spAutoFit/>
          </a:bodyPr>
          <a:lstStyle/>
          <a:p>
            <a:r>
              <a:rPr lang="en-US" dirty="0">
                <a:solidFill>
                  <a:srgbClr val="FF0000"/>
                </a:solidFill>
              </a:rPr>
              <a:t>Click data pre-processing</a:t>
            </a:r>
            <a:endParaRPr lang="en-GB" dirty="0">
              <a:solidFill>
                <a:srgbClr val="FF0000"/>
              </a:solidFill>
            </a:endParaRPr>
          </a:p>
        </p:txBody>
      </p:sp>
      <p:cxnSp>
        <p:nvCxnSpPr>
          <p:cNvPr id="6" name="Straight Arrow Connector 5">
            <a:extLst>
              <a:ext uri="{FF2B5EF4-FFF2-40B4-BE49-F238E27FC236}">
                <a16:creationId xmlns:a16="http://schemas.microsoft.com/office/drawing/2014/main" id="{6CB2161A-FCA9-4302-9A8C-5EBAC4C49875}"/>
              </a:ext>
            </a:extLst>
          </p:cNvPr>
          <p:cNvCxnSpPr>
            <a:cxnSpLocks/>
          </p:cNvCxnSpPr>
          <p:nvPr/>
        </p:nvCxnSpPr>
        <p:spPr>
          <a:xfrm>
            <a:off x="1027619" y="2512512"/>
            <a:ext cx="182059" cy="1262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0340B857-7467-4FCF-8F94-DA61D1198B53}"/>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D01EA3CE-DACE-4113-B9D7-3408B46522E3}"/>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6030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B96A9B37-3C48-4C22-8DED-94240D549E27}"/>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353495"/>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8" name="Title 1">
            <a:extLst>
              <a:ext uri="{FF2B5EF4-FFF2-40B4-BE49-F238E27FC236}">
                <a16:creationId xmlns:a16="http://schemas.microsoft.com/office/drawing/2014/main" id="{82423583-92E0-4714-BFBC-0DF789BAAED9}"/>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24DB1177-454F-429A-BE1C-4AF47CFCBF28}"/>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52729303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1: Merge sequencing replicates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pic>
        <p:nvPicPr>
          <p:cNvPr id="8" name="Picture 7" descr="A screenshot of a social media post&#10;&#10;Description automatically generated">
            <a:extLst>
              <a:ext uri="{FF2B5EF4-FFF2-40B4-BE49-F238E27FC236}">
                <a16:creationId xmlns:a16="http://schemas.microsoft.com/office/drawing/2014/main" id="{B80FC28F-0CDC-4C57-8060-32728B691D2F}"/>
              </a:ext>
            </a:extLst>
          </p:cNvPr>
          <p:cNvPicPr>
            <a:picLocks noChangeAspect="1"/>
          </p:cNvPicPr>
          <p:nvPr/>
        </p:nvPicPr>
        <p:blipFill>
          <a:blip r:embed="rId2"/>
          <a:stretch>
            <a:fillRect/>
          </a:stretch>
        </p:blipFill>
        <p:spPr>
          <a:xfrm>
            <a:off x="680494" y="1657115"/>
            <a:ext cx="7783011" cy="2838846"/>
          </a:xfrm>
          <a:prstGeom prst="rect">
            <a:avLst/>
          </a:prstGeom>
        </p:spPr>
      </p:pic>
      <p:sp>
        <p:nvSpPr>
          <p:cNvPr id="31" name="Rectangle 30">
            <a:extLst>
              <a:ext uri="{FF2B5EF4-FFF2-40B4-BE49-F238E27FC236}">
                <a16:creationId xmlns:a16="http://schemas.microsoft.com/office/drawing/2014/main" id="{3C5E4D56-10EB-413C-B87E-59806DEB8CD3}"/>
              </a:ext>
            </a:extLst>
          </p:cNvPr>
          <p:cNvSpPr/>
          <p:nvPr/>
        </p:nvSpPr>
        <p:spPr>
          <a:xfrm>
            <a:off x="699544" y="2730605"/>
            <a:ext cx="1395956"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4ACDEB87-B730-452D-9508-A5923EBDB3FB}"/>
              </a:ext>
            </a:extLst>
          </p:cNvPr>
          <p:cNvSpPr txBox="1"/>
          <p:nvPr/>
        </p:nvSpPr>
        <p:spPr>
          <a:xfrm>
            <a:off x="2076450" y="2519623"/>
            <a:ext cx="2324100" cy="923330"/>
          </a:xfrm>
          <a:prstGeom prst="rect">
            <a:avLst/>
          </a:prstGeom>
          <a:noFill/>
        </p:spPr>
        <p:txBody>
          <a:bodyPr wrap="square" rtlCol="0">
            <a:spAutoFit/>
          </a:bodyPr>
          <a:lstStyle/>
          <a:p>
            <a:r>
              <a:rPr lang="en-US" dirty="0">
                <a:solidFill>
                  <a:srgbClr val="FF0000"/>
                </a:solidFill>
              </a:rPr>
              <a:t>If the dataset has no sequencing replicates, please select Skip</a:t>
            </a:r>
            <a:endParaRPr lang="en-GB" dirty="0">
              <a:solidFill>
                <a:srgbClr val="FF0000"/>
              </a:solidFill>
            </a:endParaRPr>
          </a:p>
        </p:txBody>
      </p:sp>
      <p:sp>
        <p:nvSpPr>
          <p:cNvPr id="10" name="Rectangle 9">
            <a:extLst>
              <a:ext uri="{FF2B5EF4-FFF2-40B4-BE49-F238E27FC236}">
                <a16:creationId xmlns:a16="http://schemas.microsoft.com/office/drawing/2014/main" id="{F7EB6BD4-EA56-4FDF-A38A-35FB1DBB7F72}"/>
              </a:ext>
            </a:extLst>
          </p:cNvPr>
          <p:cNvSpPr/>
          <p:nvPr/>
        </p:nvSpPr>
        <p:spPr>
          <a:xfrm>
            <a:off x="610826" y="4522321"/>
            <a:ext cx="7783011" cy="1200329"/>
          </a:xfrm>
          <a:prstGeom prst="rect">
            <a:avLst/>
          </a:prstGeom>
        </p:spPr>
        <p:txBody>
          <a:bodyPr wrap="square">
            <a:spAutoFit/>
          </a:bodyPr>
          <a:lstStyle/>
          <a:p>
            <a:pPr algn="just"/>
            <a:r>
              <a:rPr lang="en-GB" dirty="0"/>
              <a:t>The sequencing replicates are generated by sequencing the same biological replicate multiple times, which do not add too much information to the technical variation. Sequencing replicates from the same biological replicate are often added to increase the depth.</a:t>
            </a:r>
          </a:p>
        </p:txBody>
      </p:sp>
      <p:sp>
        <p:nvSpPr>
          <p:cNvPr id="11" name="Title 1">
            <a:extLst>
              <a:ext uri="{FF2B5EF4-FFF2-40B4-BE49-F238E27FC236}">
                <a16:creationId xmlns:a16="http://schemas.microsoft.com/office/drawing/2014/main" id="{35F73741-DF12-492C-8BD4-1C530E3CA820}"/>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12" name="Picture 11">
            <a:extLst>
              <a:ext uri="{FF2B5EF4-FFF2-40B4-BE49-F238E27FC236}">
                <a16:creationId xmlns:a16="http://schemas.microsoft.com/office/drawing/2014/main" id="{54709FB8-1B82-4EE0-B359-24D69C339502}"/>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76684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screenshot of a map&#10;&#10;Description automatically generated">
            <a:extLst>
              <a:ext uri="{FF2B5EF4-FFF2-40B4-BE49-F238E27FC236}">
                <a16:creationId xmlns:a16="http://schemas.microsoft.com/office/drawing/2014/main" id="{2BA3022F-47DE-4B9F-BB4A-CBEE51D92592}"/>
              </a:ext>
            </a:extLst>
          </p:cNvPr>
          <p:cNvPicPr>
            <a:picLocks noChangeAspect="1"/>
          </p:cNvPicPr>
          <p:nvPr/>
        </p:nvPicPr>
        <p:blipFill>
          <a:blip r:embed="rId2"/>
          <a:stretch>
            <a:fillRect/>
          </a:stretch>
        </p:blipFill>
        <p:spPr>
          <a:xfrm>
            <a:off x="3283130" y="2751894"/>
            <a:ext cx="5860869" cy="3078999"/>
          </a:xfrm>
          <a:prstGeom prst="rect">
            <a:avLst/>
          </a:prstGeom>
        </p:spPr>
      </p:pic>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2: Filter low expressed transcripts/genes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7EB6BD4-EA56-4FDF-A38A-35FB1DBB7F72}"/>
                  </a:ext>
                </a:extLst>
              </p:cNvPr>
              <p:cNvSpPr/>
              <p:nvPr/>
            </p:nvSpPr>
            <p:spPr>
              <a:xfrm>
                <a:off x="3837784" y="1536833"/>
                <a:ext cx="5121498" cy="1200329"/>
              </a:xfrm>
              <a:prstGeom prst="rect">
                <a:avLst/>
              </a:prstGeom>
            </p:spPr>
            <p:txBody>
              <a:bodyPr wrap="square">
                <a:spAutoFit/>
              </a:bodyPr>
              <a:lstStyle/>
              <a:p>
                <a:pPr marL="144000" indent="-144000">
                  <a:buFont typeface="Arial" panose="020B0604020202020204" pitchFamily="34" charset="0"/>
                  <a:buChar char="•"/>
                </a:pPr>
                <a:r>
                  <a:rPr lang="en-GB" dirty="0"/>
                  <a:t>An expressed transcript must have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𝑛</m:t>
                    </m:r>
                  </m:oMath>
                </a14:m>
                <a:r>
                  <a:rPr lang="en-GB" dirty="0"/>
                  <a:t> samples with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𝑚</m:t>
                    </m:r>
                  </m:oMath>
                </a14:m>
                <a:r>
                  <a:rPr lang="en-GB" dirty="0"/>
                  <a:t> CPMs (count per million reads)</a:t>
                </a:r>
              </a:p>
              <a:p>
                <a:pPr marL="144000" indent="-144000">
                  <a:buFont typeface="Arial" panose="020B0604020202020204" pitchFamily="34" charset="0"/>
                  <a:buChar char="•"/>
                </a:pPr>
                <a:r>
                  <a:rPr lang="en-GB" dirty="0"/>
                  <a:t>An expressed gene must have at least one expressed transcript</a:t>
                </a:r>
              </a:p>
            </p:txBody>
          </p:sp>
        </mc:Choice>
        <mc:Fallback xmlns="">
          <p:sp>
            <p:nvSpPr>
              <p:cNvPr id="10" name="Rectangle 9">
                <a:extLst>
                  <a:ext uri="{FF2B5EF4-FFF2-40B4-BE49-F238E27FC236}">
                    <a16:creationId xmlns:a16="http://schemas.microsoft.com/office/drawing/2014/main" id="{F7EB6BD4-EA56-4FDF-A38A-35FB1DBB7F72}"/>
                  </a:ext>
                </a:extLst>
              </p:cNvPr>
              <p:cNvSpPr>
                <a:spLocks noRot="1" noChangeAspect="1" noMove="1" noResize="1" noEditPoints="1" noAdjustHandles="1" noChangeArrowheads="1" noChangeShapeType="1" noTextEdit="1"/>
              </p:cNvSpPr>
              <p:nvPr/>
            </p:nvSpPr>
            <p:spPr>
              <a:xfrm>
                <a:off x="3837784" y="1536833"/>
                <a:ext cx="5121498" cy="1200329"/>
              </a:xfrm>
              <a:prstGeom prst="rect">
                <a:avLst/>
              </a:prstGeom>
              <a:blipFill>
                <a:blip r:embed="rId3"/>
                <a:stretch>
                  <a:fillRect l="-833" t="-2538" b="-7107"/>
                </a:stretch>
              </a:blipFill>
            </p:spPr>
            <p:txBody>
              <a:bodyPr/>
              <a:lstStyle/>
              <a:p>
                <a:r>
                  <a:rPr lang="en-GB">
                    <a:noFill/>
                  </a:rPr>
                  <a:t> </a:t>
                </a:r>
              </a:p>
            </p:txBody>
          </p:sp>
        </mc:Fallback>
      </mc:AlternateContent>
      <p:grpSp>
        <p:nvGrpSpPr>
          <p:cNvPr id="9" name="Group 8">
            <a:extLst>
              <a:ext uri="{FF2B5EF4-FFF2-40B4-BE49-F238E27FC236}">
                <a16:creationId xmlns:a16="http://schemas.microsoft.com/office/drawing/2014/main" id="{E726B6A6-5ED2-46EA-93AB-D6D682D848A9}"/>
              </a:ext>
            </a:extLst>
          </p:cNvPr>
          <p:cNvGrpSpPr/>
          <p:nvPr/>
        </p:nvGrpSpPr>
        <p:grpSpPr>
          <a:xfrm>
            <a:off x="169997" y="1505059"/>
            <a:ext cx="3310916" cy="3202574"/>
            <a:chOff x="512147" y="1536833"/>
            <a:chExt cx="3310916" cy="3202574"/>
          </a:xfrm>
        </p:grpSpPr>
        <p:sp>
          <p:nvSpPr>
            <p:cNvPr id="31" name="Rectangle 30">
              <a:extLst>
                <a:ext uri="{FF2B5EF4-FFF2-40B4-BE49-F238E27FC236}">
                  <a16:creationId xmlns:a16="http://schemas.microsoft.com/office/drawing/2014/main" id="{3C5E4D56-10EB-413C-B87E-59806DEB8CD3}"/>
                </a:ext>
              </a:extLst>
            </p:cNvPr>
            <p:cNvSpPr/>
            <p:nvPr/>
          </p:nvSpPr>
          <p:spPr>
            <a:xfrm>
              <a:off x="699544" y="2730605"/>
              <a:ext cx="1395956" cy="459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5" name="Picture 4" descr="A screenshot of a social media post&#10;&#10;Description automatically generated">
              <a:extLst>
                <a:ext uri="{FF2B5EF4-FFF2-40B4-BE49-F238E27FC236}">
                  <a16:creationId xmlns:a16="http://schemas.microsoft.com/office/drawing/2014/main" id="{44D85510-4A6F-435B-852C-9067B82DE3B6}"/>
                </a:ext>
              </a:extLst>
            </p:cNvPr>
            <p:cNvPicPr>
              <a:picLocks noChangeAspect="1"/>
            </p:cNvPicPr>
            <p:nvPr/>
          </p:nvPicPr>
          <p:blipFill>
            <a:blip r:embed="rId4"/>
            <a:stretch>
              <a:fillRect/>
            </a:stretch>
          </p:blipFill>
          <p:spPr>
            <a:xfrm>
              <a:off x="512147" y="1536833"/>
              <a:ext cx="3310916" cy="3202574"/>
            </a:xfrm>
            <a:prstGeom prst="rect">
              <a:avLst/>
            </a:prstGeom>
          </p:spPr>
        </p:pic>
        <p:sp>
          <p:nvSpPr>
            <p:cNvPr id="13" name="Rectangle 12">
              <a:extLst>
                <a:ext uri="{FF2B5EF4-FFF2-40B4-BE49-F238E27FC236}">
                  <a16:creationId xmlns:a16="http://schemas.microsoft.com/office/drawing/2014/main" id="{4DC8C464-96C8-48AB-82E7-F95AC240CF48}"/>
                </a:ext>
              </a:extLst>
            </p:cNvPr>
            <p:cNvSpPr/>
            <p:nvPr/>
          </p:nvSpPr>
          <p:spPr>
            <a:xfrm>
              <a:off x="526868" y="1878499"/>
              <a:ext cx="3226526" cy="12391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4ACDEB87-B730-452D-9508-A5923EBDB3FB}"/>
                </a:ext>
              </a:extLst>
            </p:cNvPr>
            <p:cNvSpPr txBox="1"/>
            <p:nvPr/>
          </p:nvSpPr>
          <p:spPr>
            <a:xfrm>
              <a:off x="1124494" y="1858112"/>
              <a:ext cx="2461941" cy="369332"/>
            </a:xfrm>
            <a:prstGeom prst="rect">
              <a:avLst/>
            </a:prstGeom>
            <a:noFill/>
          </p:spPr>
          <p:txBody>
            <a:bodyPr wrap="square" rtlCol="0">
              <a:spAutoFit/>
            </a:bodyPr>
            <a:lstStyle/>
            <a:p>
              <a:r>
                <a:rPr lang="en-US" dirty="0">
                  <a:solidFill>
                    <a:srgbClr val="FF0000"/>
                  </a:solidFill>
                </a:rPr>
                <a:t>Select threshold to filter</a:t>
              </a:r>
              <a:endParaRPr lang="en-GB" dirty="0">
                <a:solidFill>
                  <a:srgbClr val="FF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489223-A431-4A24-9975-ED40E05D05EA}"/>
                    </a:ext>
                  </a:extLst>
                </p:cNvPr>
                <p:cNvSpPr txBox="1"/>
                <p:nvPr/>
              </p:nvSpPr>
              <p:spPr>
                <a:xfrm>
                  <a:off x="1609997" y="2199778"/>
                  <a:ext cx="971006" cy="369332"/>
                </a:xfrm>
                <a:prstGeom prst="rect">
                  <a:avLst/>
                </a:prstGeom>
                <a:noFill/>
              </p:spPr>
              <p:txBody>
                <a:bodyPr wrap="square" rtlCol="0">
                  <a:spAutoFit/>
                </a:bodyPr>
                <a:lstStyle/>
                <a:p>
                  <a:r>
                    <a:rPr lang="en-GB" b="0" dirty="0">
                      <a:solidFill>
                        <a:srgbClr val="FF0000"/>
                      </a:solidFill>
                    </a:rPr>
                    <a:t>Select </a:t>
                  </a:r>
                  <a14:m>
                    <m:oMath xmlns:m="http://schemas.openxmlformats.org/officeDocument/2006/math">
                      <m:r>
                        <a:rPr lang="en-GB" b="0" i="1" smtClean="0">
                          <a:solidFill>
                            <a:srgbClr val="FF0000"/>
                          </a:solidFill>
                          <a:latin typeface="Cambria Math" panose="02040503050406030204" pitchFamily="18" charset="0"/>
                        </a:rPr>
                        <m:t>𝑛</m:t>
                      </m:r>
                    </m:oMath>
                  </a14:m>
                  <a:endParaRPr lang="en-GB" dirty="0">
                    <a:solidFill>
                      <a:srgbClr val="FF0000"/>
                    </a:solidFill>
                  </a:endParaRPr>
                </a:p>
              </p:txBody>
            </p:sp>
          </mc:Choice>
          <mc:Fallback xmlns="">
            <p:sp>
              <p:nvSpPr>
                <p:cNvPr id="14" name="TextBox 13">
                  <a:extLst>
                    <a:ext uri="{FF2B5EF4-FFF2-40B4-BE49-F238E27FC236}">
                      <a16:creationId xmlns:a16="http://schemas.microsoft.com/office/drawing/2014/main" id="{D0489223-A431-4A24-9975-ED40E05D05EA}"/>
                    </a:ext>
                  </a:extLst>
                </p:cNvPr>
                <p:cNvSpPr txBox="1">
                  <a:spLocks noRot="1" noChangeAspect="1" noMove="1" noResize="1" noEditPoints="1" noAdjustHandles="1" noChangeArrowheads="1" noChangeShapeType="1" noTextEdit="1"/>
                </p:cNvSpPr>
                <p:nvPr/>
              </p:nvSpPr>
              <p:spPr>
                <a:xfrm>
                  <a:off x="1609997" y="2199778"/>
                  <a:ext cx="971006" cy="369332"/>
                </a:xfrm>
                <a:prstGeom prst="rect">
                  <a:avLst/>
                </a:prstGeom>
                <a:blipFill>
                  <a:blip r:embed="rId5"/>
                  <a:stretch>
                    <a:fillRect l="-566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95FC57-87E7-4B74-99A1-A17AD0CABB87}"/>
                    </a:ext>
                  </a:extLst>
                </p:cNvPr>
                <p:cNvSpPr txBox="1"/>
                <p:nvPr/>
              </p:nvSpPr>
              <p:spPr>
                <a:xfrm>
                  <a:off x="1609997" y="2569110"/>
                  <a:ext cx="1054826" cy="369332"/>
                </a:xfrm>
                <a:prstGeom prst="rect">
                  <a:avLst/>
                </a:prstGeom>
                <a:noFill/>
              </p:spPr>
              <p:txBody>
                <a:bodyPr wrap="square" rtlCol="0">
                  <a:spAutoFit/>
                </a:bodyPr>
                <a:lstStyle/>
                <a:p>
                  <a:r>
                    <a:rPr lang="en-GB" b="0" dirty="0">
                      <a:solidFill>
                        <a:srgbClr val="FF0000"/>
                      </a:solidFill>
                    </a:rPr>
                    <a:t>Select </a:t>
                  </a:r>
                  <a14:m>
                    <m:oMath xmlns:m="http://schemas.openxmlformats.org/officeDocument/2006/math">
                      <m:r>
                        <a:rPr lang="en-GB" b="0" i="1" smtClean="0">
                          <a:solidFill>
                            <a:srgbClr val="FF0000"/>
                          </a:solidFill>
                          <a:latin typeface="Cambria Math" panose="02040503050406030204" pitchFamily="18" charset="0"/>
                        </a:rPr>
                        <m:t>𝑚</m:t>
                      </m:r>
                    </m:oMath>
                  </a14:m>
                  <a:endParaRPr lang="en-GB" dirty="0">
                    <a:solidFill>
                      <a:srgbClr val="FF0000"/>
                    </a:solidFill>
                  </a:endParaRPr>
                </a:p>
              </p:txBody>
            </p:sp>
          </mc:Choice>
          <mc:Fallback xmlns="">
            <p:sp>
              <p:nvSpPr>
                <p:cNvPr id="15" name="TextBox 14">
                  <a:extLst>
                    <a:ext uri="{FF2B5EF4-FFF2-40B4-BE49-F238E27FC236}">
                      <a16:creationId xmlns:a16="http://schemas.microsoft.com/office/drawing/2014/main" id="{B695FC57-87E7-4B74-99A1-A17AD0CABB87}"/>
                    </a:ext>
                  </a:extLst>
                </p:cNvPr>
                <p:cNvSpPr txBox="1">
                  <a:spLocks noRot="1" noChangeAspect="1" noMove="1" noResize="1" noEditPoints="1" noAdjustHandles="1" noChangeArrowheads="1" noChangeShapeType="1" noTextEdit="1"/>
                </p:cNvSpPr>
                <p:nvPr/>
              </p:nvSpPr>
              <p:spPr>
                <a:xfrm>
                  <a:off x="1609997" y="2569110"/>
                  <a:ext cx="1054826" cy="369332"/>
                </a:xfrm>
                <a:prstGeom prst="rect">
                  <a:avLst/>
                </a:prstGeom>
                <a:blipFill>
                  <a:blip r:embed="rId6"/>
                  <a:stretch>
                    <a:fillRect l="-5202" t="-8197" b="-24590"/>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3E73EE4E-BBCC-43E2-ACD4-819FB8068A7E}"/>
                </a:ext>
              </a:extLst>
            </p:cNvPr>
            <p:cNvSpPr/>
            <p:nvPr/>
          </p:nvSpPr>
          <p:spPr>
            <a:xfrm>
              <a:off x="1051560" y="3163044"/>
              <a:ext cx="1074078" cy="33086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78B21751-E412-4066-9AA8-E7F1359117D4}"/>
                </a:ext>
              </a:extLst>
            </p:cNvPr>
            <p:cNvSpPr txBox="1"/>
            <p:nvPr/>
          </p:nvSpPr>
          <p:spPr>
            <a:xfrm>
              <a:off x="2066530" y="3112874"/>
              <a:ext cx="1678984" cy="512320"/>
            </a:xfrm>
            <a:prstGeom prst="rect">
              <a:avLst/>
            </a:prstGeom>
            <a:noFill/>
          </p:spPr>
          <p:txBody>
            <a:bodyPr wrap="square" rtlCol="0">
              <a:spAutoFit/>
            </a:bodyPr>
            <a:lstStyle/>
            <a:p>
              <a:pPr algn="ctr">
                <a:lnSpc>
                  <a:spcPts val="1600"/>
                </a:lnSpc>
              </a:pPr>
              <a:r>
                <a:rPr lang="en-GB" b="0" dirty="0">
                  <a:solidFill>
                    <a:srgbClr val="FF0000"/>
                  </a:solidFill>
                </a:rPr>
                <a:t>Mean-variance trend plot</a:t>
              </a:r>
              <a:endParaRPr lang="en-GB" dirty="0">
                <a:solidFill>
                  <a:srgbClr val="FF0000"/>
                </a:solidFill>
              </a:endParaRPr>
            </a:p>
          </p:txBody>
        </p:sp>
      </p:grpSp>
      <p:cxnSp>
        <p:nvCxnSpPr>
          <p:cNvPr id="12" name="Straight Arrow Connector 11">
            <a:extLst>
              <a:ext uri="{FF2B5EF4-FFF2-40B4-BE49-F238E27FC236}">
                <a16:creationId xmlns:a16="http://schemas.microsoft.com/office/drawing/2014/main" id="{2405AC20-C123-4B97-8176-B64F99756431}"/>
              </a:ext>
            </a:extLst>
          </p:cNvPr>
          <p:cNvCxnSpPr/>
          <p:nvPr/>
        </p:nvCxnSpPr>
        <p:spPr>
          <a:xfrm>
            <a:off x="3244285" y="3337260"/>
            <a:ext cx="456858" cy="256160"/>
          </a:xfrm>
          <a:prstGeom prst="curvedConnector3">
            <a:avLst>
              <a:gd name="adj1" fmla="val -1468"/>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11">
            <a:extLst>
              <a:ext uri="{FF2B5EF4-FFF2-40B4-BE49-F238E27FC236}">
                <a16:creationId xmlns:a16="http://schemas.microsoft.com/office/drawing/2014/main" id="{0462A768-F7E8-4E2E-90B9-F1876121A5C4}"/>
              </a:ext>
            </a:extLst>
          </p:cNvPr>
          <p:cNvCxnSpPr>
            <a:cxnSpLocks/>
          </p:cNvCxnSpPr>
          <p:nvPr/>
        </p:nvCxnSpPr>
        <p:spPr>
          <a:xfrm rot="10800000">
            <a:off x="2841921" y="2698831"/>
            <a:ext cx="1027896" cy="728730"/>
          </a:xfrm>
          <a:prstGeom prst="curvedConnector3">
            <a:avLst>
              <a:gd name="adj1" fmla="val -5069"/>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2D58692A-3F4F-44EB-AD2A-137CB6B2DE4B}"/>
              </a:ext>
            </a:extLst>
          </p:cNvPr>
          <p:cNvSpPr/>
          <p:nvPr/>
        </p:nvSpPr>
        <p:spPr>
          <a:xfrm>
            <a:off x="3683727" y="3805646"/>
            <a:ext cx="740227" cy="104502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489769F5-052B-43A3-9D76-24A589AF6ADE}"/>
              </a:ext>
            </a:extLst>
          </p:cNvPr>
          <p:cNvSpPr txBox="1"/>
          <p:nvPr/>
        </p:nvSpPr>
        <p:spPr>
          <a:xfrm>
            <a:off x="1918449" y="4919859"/>
            <a:ext cx="2101281" cy="512320"/>
          </a:xfrm>
          <a:prstGeom prst="rect">
            <a:avLst/>
          </a:prstGeom>
          <a:noFill/>
        </p:spPr>
        <p:txBody>
          <a:bodyPr wrap="square" rtlCol="0">
            <a:spAutoFit/>
          </a:bodyPr>
          <a:lstStyle/>
          <a:p>
            <a:pPr algn="ctr">
              <a:lnSpc>
                <a:spcPts val="1600"/>
              </a:lnSpc>
            </a:pPr>
            <a:r>
              <a:rPr lang="en-GB" b="0" dirty="0">
                <a:solidFill>
                  <a:srgbClr val="FF0000"/>
                </a:solidFill>
              </a:rPr>
              <a:t>Drop trend at low expressed region</a:t>
            </a:r>
            <a:endParaRPr lang="en-GB" dirty="0">
              <a:solidFill>
                <a:srgbClr val="FF0000"/>
              </a:solidFill>
            </a:endParaRPr>
          </a:p>
        </p:txBody>
      </p:sp>
      <p:sp>
        <p:nvSpPr>
          <p:cNvPr id="35" name="TextBox 34">
            <a:extLst>
              <a:ext uri="{FF2B5EF4-FFF2-40B4-BE49-F238E27FC236}">
                <a16:creationId xmlns:a16="http://schemas.microsoft.com/office/drawing/2014/main" id="{DFCCBF32-E513-4F3A-AF1C-CE33174E6BC9}"/>
              </a:ext>
            </a:extLst>
          </p:cNvPr>
          <p:cNvSpPr txBox="1"/>
          <p:nvPr/>
        </p:nvSpPr>
        <p:spPr>
          <a:xfrm>
            <a:off x="4775925" y="2747934"/>
            <a:ext cx="2671692" cy="922688"/>
          </a:xfrm>
          <a:prstGeom prst="rect">
            <a:avLst/>
          </a:prstGeom>
          <a:noFill/>
        </p:spPr>
        <p:txBody>
          <a:bodyPr wrap="square" rtlCol="0">
            <a:spAutoFit/>
          </a:bodyPr>
          <a:lstStyle/>
          <a:p>
            <a:pPr algn="ctr">
              <a:lnSpc>
                <a:spcPts val="1600"/>
              </a:lnSpc>
            </a:pPr>
            <a:r>
              <a:rPr lang="en-GB" b="0" dirty="0">
                <a:solidFill>
                  <a:srgbClr val="FF0000"/>
                </a:solidFill>
              </a:rPr>
              <a:t>Varing low expressed cut-offs until the drop trend disappear</a:t>
            </a:r>
          </a:p>
          <a:p>
            <a:pPr algn="ctr">
              <a:lnSpc>
                <a:spcPts val="1600"/>
              </a:lnSpc>
            </a:pPr>
            <a:endParaRPr lang="en-GB" dirty="0">
              <a:solidFill>
                <a:srgbClr val="FF0000"/>
              </a:solidFill>
            </a:endParaRPr>
          </a:p>
        </p:txBody>
      </p:sp>
      <p:sp>
        <p:nvSpPr>
          <p:cNvPr id="40" name="Oval 39">
            <a:extLst>
              <a:ext uri="{FF2B5EF4-FFF2-40B4-BE49-F238E27FC236}">
                <a16:creationId xmlns:a16="http://schemas.microsoft.com/office/drawing/2014/main" id="{185F25F4-D904-454B-BD23-91BCC98FB590}"/>
              </a:ext>
            </a:extLst>
          </p:cNvPr>
          <p:cNvSpPr/>
          <p:nvPr/>
        </p:nvSpPr>
        <p:spPr>
          <a:xfrm>
            <a:off x="6502740" y="3879835"/>
            <a:ext cx="722811" cy="104502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42" name="Straight Arrow Connector 41">
            <a:extLst>
              <a:ext uri="{FF2B5EF4-FFF2-40B4-BE49-F238E27FC236}">
                <a16:creationId xmlns:a16="http://schemas.microsoft.com/office/drawing/2014/main" id="{61110D93-B075-454F-A85B-6D77325FCCD8}"/>
              </a:ext>
            </a:extLst>
          </p:cNvPr>
          <p:cNvCxnSpPr>
            <a:cxnSpLocks/>
          </p:cNvCxnSpPr>
          <p:nvPr/>
        </p:nvCxnSpPr>
        <p:spPr>
          <a:xfrm flipH="1">
            <a:off x="3701144" y="4724443"/>
            <a:ext cx="168673" cy="234556"/>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923DDC7-B6C5-4C45-8735-D9D728F1D435}"/>
              </a:ext>
            </a:extLst>
          </p:cNvPr>
          <p:cNvCxnSpPr>
            <a:cxnSpLocks/>
          </p:cNvCxnSpPr>
          <p:nvPr/>
        </p:nvCxnSpPr>
        <p:spPr>
          <a:xfrm flipH="1" flipV="1">
            <a:off x="6596741" y="3337260"/>
            <a:ext cx="168675" cy="542575"/>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4F8CD5C-E8A3-49FD-8A24-7DD42112A2DE}"/>
                  </a:ext>
                </a:extLst>
              </p:cNvPr>
              <p:cNvSpPr txBox="1"/>
              <p:nvPr/>
            </p:nvSpPr>
            <p:spPr>
              <a:xfrm>
                <a:off x="192492" y="6103149"/>
                <a:ext cx="389997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m:t>
                          </m:r>
                          <m:r>
                            <a:rPr lang="en-US" b="0" i="1" smtClean="0">
                              <a:latin typeface="Cambria Math" panose="02040503050406030204" pitchFamily="18" charset="0"/>
                            </a:rPr>
                            <m:t>𝑉𝑎𝑟</m:t>
                          </m:r>
                          <m:r>
                            <a:rPr lang="en-US" b="0" i="1" smtClean="0">
                              <a:latin typeface="Cambria Math" panose="02040503050406030204" pitchFamily="18" charset="0"/>
                            </a:rPr>
                            <m:t>)</m:t>
                          </m:r>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𝑚𝑒𝑎𝑛</m:t>
                          </m:r>
                        </m:den>
                      </m:f>
                      <m:r>
                        <a:rPr lang="en-GB" b="0" i="1" smtClean="0">
                          <a:latin typeface="Cambria Math" panose="02040503050406030204" pitchFamily="18" charset="0"/>
                        </a:rPr>
                        <m:t>+</m:t>
                      </m:r>
                      <m:r>
                        <a:rPr lang="en-GB" b="0" i="1" smtClean="0">
                          <a:latin typeface="Cambria Math" panose="02040503050406030204" pitchFamily="18" charset="0"/>
                        </a:rPr>
                        <m:t>𝑜𝑣𝑒𝑟𝑑𝑖𝑠𝑝𝑒𝑟𝑠𝑖𝑜𝑛</m:t>
                      </m:r>
                    </m:oMath>
                  </m:oMathPara>
                </a14:m>
                <a:endParaRPr lang="en-GB" dirty="0"/>
              </a:p>
            </p:txBody>
          </p:sp>
        </mc:Choice>
        <mc:Fallback xmlns="">
          <p:sp>
            <p:nvSpPr>
              <p:cNvPr id="50" name="TextBox 49">
                <a:extLst>
                  <a:ext uri="{FF2B5EF4-FFF2-40B4-BE49-F238E27FC236}">
                    <a16:creationId xmlns:a16="http://schemas.microsoft.com/office/drawing/2014/main" id="{64F8CD5C-E8A3-49FD-8A24-7DD42112A2DE}"/>
                  </a:ext>
                </a:extLst>
              </p:cNvPr>
              <p:cNvSpPr txBox="1">
                <a:spLocks noRot="1" noChangeAspect="1" noMove="1" noResize="1" noEditPoints="1" noAdjustHandles="1" noChangeArrowheads="1" noChangeShapeType="1" noTextEdit="1"/>
              </p:cNvSpPr>
              <p:nvPr/>
            </p:nvSpPr>
            <p:spPr>
              <a:xfrm>
                <a:off x="192492" y="6103149"/>
                <a:ext cx="3899978" cy="612732"/>
              </a:xfrm>
              <a:prstGeom prst="rect">
                <a:avLst/>
              </a:prstGeom>
              <a:blipFill>
                <a:blip r:embed="rId7"/>
                <a:stretch>
                  <a:fillRect/>
                </a:stretch>
              </a:blipFill>
            </p:spPr>
            <p:txBody>
              <a:bodyPr/>
              <a:lstStyle/>
              <a:p>
                <a:r>
                  <a:rPr lang="en-GB">
                    <a:noFill/>
                  </a:rPr>
                  <a:t> </a:t>
                </a:r>
              </a:p>
            </p:txBody>
          </p:sp>
        </mc:Fallback>
      </mc:AlternateContent>
      <p:sp>
        <p:nvSpPr>
          <p:cNvPr id="52" name="Rectangle 51">
            <a:extLst>
              <a:ext uri="{FF2B5EF4-FFF2-40B4-BE49-F238E27FC236}">
                <a16:creationId xmlns:a16="http://schemas.microsoft.com/office/drawing/2014/main" id="{EA073BE2-DA54-4F9B-AFA2-B012BEDA0D16}"/>
              </a:ext>
            </a:extLst>
          </p:cNvPr>
          <p:cNvSpPr/>
          <p:nvPr/>
        </p:nvSpPr>
        <p:spPr>
          <a:xfrm>
            <a:off x="192492" y="5778031"/>
            <a:ext cx="4611391" cy="369332"/>
          </a:xfrm>
          <a:prstGeom prst="rect">
            <a:avLst/>
          </a:prstGeom>
        </p:spPr>
        <p:txBody>
          <a:bodyPr wrap="none">
            <a:spAutoFit/>
          </a:bodyPr>
          <a:lstStyle/>
          <a:p>
            <a:r>
              <a:rPr lang="en-GB" dirty="0"/>
              <a:t>Mean-variance monotonically decreasing trend</a:t>
            </a:r>
          </a:p>
        </p:txBody>
      </p:sp>
      <p:sp>
        <p:nvSpPr>
          <p:cNvPr id="58" name="Rectangle 57">
            <a:extLst>
              <a:ext uri="{FF2B5EF4-FFF2-40B4-BE49-F238E27FC236}">
                <a16:creationId xmlns:a16="http://schemas.microsoft.com/office/drawing/2014/main" id="{651AFF73-A5B7-4D58-B149-3123257098DC}"/>
              </a:ext>
            </a:extLst>
          </p:cNvPr>
          <p:cNvSpPr/>
          <p:nvPr/>
        </p:nvSpPr>
        <p:spPr>
          <a:xfrm>
            <a:off x="5676524" y="5468860"/>
            <a:ext cx="3467475" cy="40413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9" name="TextBox 58">
            <a:extLst>
              <a:ext uri="{FF2B5EF4-FFF2-40B4-BE49-F238E27FC236}">
                <a16:creationId xmlns:a16="http://schemas.microsoft.com/office/drawing/2014/main" id="{E1E548BC-F2AA-413E-9332-10173AA33FC2}"/>
              </a:ext>
            </a:extLst>
          </p:cNvPr>
          <p:cNvSpPr txBox="1"/>
          <p:nvPr/>
        </p:nvSpPr>
        <p:spPr>
          <a:xfrm>
            <a:off x="5402492" y="5958673"/>
            <a:ext cx="4015538" cy="717504"/>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Width, height and resolution of the saved plot can be set here</a:t>
            </a:r>
            <a:endParaRPr lang="en-GB" dirty="0">
              <a:solidFill>
                <a:srgbClr val="FF0000"/>
              </a:solidFill>
            </a:endParaRPr>
          </a:p>
        </p:txBody>
      </p:sp>
      <p:sp>
        <p:nvSpPr>
          <p:cNvPr id="33" name="Title 1">
            <a:extLst>
              <a:ext uri="{FF2B5EF4-FFF2-40B4-BE49-F238E27FC236}">
                <a16:creationId xmlns:a16="http://schemas.microsoft.com/office/drawing/2014/main" id="{05F77189-8EB1-4299-AF97-A749450F8483}"/>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36" name="Picture 35">
            <a:extLst>
              <a:ext uri="{FF2B5EF4-FFF2-40B4-BE49-F238E27FC236}">
                <a16:creationId xmlns:a16="http://schemas.microsoft.com/office/drawing/2014/main" id="{E9F77702-EA89-4FD9-965F-39709DCD6465}"/>
              </a:ext>
            </a:extLst>
          </p:cNvPr>
          <p:cNvPicPr>
            <a:picLocks noChangeAspect="1"/>
          </p:cNvPicPr>
          <p:nvPr/>
        </p:nvPicPr>
        <p:blipFill rotWithShape="1">
          <a:blip r:embed="rId8"/>
          <a:srcRect r="76125"/>
          <a:stretch/>
        </p:blipFill>
        <p:spPr>
          <a:xfrm>
            <a:off x="71885" y="106873"/>
            <a:ext cx="474261" cy="665873"/>
          </a:xfrm>
          <a:prstGeom prst="rect">
            <a:avLst/>
          </a:prstGeom>
        </p:spPr>
      </p:pic>
    </p:spTree>
    <p:extLst>
      <p:ext uri="{BB962C8B-B14F-4D97-AF65-F5344CB8AC3E}">
        <p14:creationId xmlns:p14="http://schemas.microsoft.com/office/powerpoint/2010/main" val="1434068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3: PCA plot: data variation and batch effects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pic>
        <p:nvPicPr>
          <p:cNvPr id="3" name="Picture 2" descr="A screenshot of a social media post&#10;&#10;Description automatically generated">
            <a:extLst>
              <a:ext uri="{FF2B5EF4-FFF2-40B4-BE49-F238E27FC236}">
                <a16:creationId xmlns:a16="http://schemas.microsoft.com/office/drawing/2014/main" id="{D42E7716-BA32-4685-84F8-46FDA5F9A836}"/>
              </a:ext>
            </a:extLst>
          </p:cNvPr>
          <p:cNvPicPr>
            <a:picLocks noChangeAspect="1"/>
          </p:cNvPicPr>
          <p:nvPr/>
        </p:nvPicPr>
        <p:blipFill>
          <a:blip r:embed="rId2"/>
          <a:stretch>
            <a:fillRect/>
          </a:stretch>
        </p:blipFill>
        <p:spPr>
          <a:xfrm>
            <a:off x="0" y="2508757"/>
            <a:ext cx="9144000" cy="3460282"/>
          </a:xfrm>
          <a:prstGeom prst="rect">
            <a:avLst/>
          </a:prstGeom>
        </p:spPr>
      </p:pic>
      <p:sp>
        <p:nvSpPr>
          <p:cNvPr id="33" name="Rectangle 32">
            <a:extLst>
              <a:ext uri="{FF2B5EF4-FFF2-40B4-BE49-F238E27FC236}">
                <a16:creationId xmlns:a16="http://schemas.microsoft.com/office/drawing/2014/main" id="{5DF1D22B-2C58-4BAD-AA09-CAD4D7C39B1B}"/>
              </a:ext>
            </a:extLst>
          </p:cNvPr>
          <p:cNvSpPr/>
          <p:nvPr/>
        </p:nvSpPr>
        <p:spPr>
          <a:xfrm>
            <a:off x="80418" y="2895872"/>
            <a:ext cx="2091281" cy="44386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FD8784BC-4A87-4DA0-925F-1723FE4F1303}"/>
              </a:ext>
            </a:extLst>
          </p:cNvPr>
          <p:cNvSpPr/>
          <p:nvPr/>
        </p:nvSpPr>
        <p:spPr>
          <a:xfrm>
            <a:off x="80419" y="3643916"/>
            <a:ext cx="1512162" cy="351826"/>
          </a:xfrm>
          <a:prstGeom prst="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BB14A893-422E-4A6C-992D-B51C0020488B}"/>
              </a:ext>
            </a:extLst>
          </p:cNvPr>
          <p:cNvSpPr/>
          <p:nvPr/>
        </p:nvSpPr>
        <p:spPr>
          <a:xfrm>
            <a:off x="80417" y="4062985"/>
            <a:ext cx="2091281" cy="419070"/>
          </a:xfrm>
          <a:prstGeom prst="rect">
            <a:avLst/>
          </a:prstGeom>
          <a:noFill/>
          <a:ln w="19050">
            <a:solidFill>
              <a:srgbClr val="5D84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6EDA7DED-D7AF-468E-89D7-D7F33EAAFDA7}"/>
              </a:ext>
            </a:extLst>
          </p:cNvPr>
          <p:cNvSpPr/>
          <p:nvPr/>
        </p:nvSpPr>
        <p:spPr>
          <a:xfrm>
            <a:off x="80419" y="4529699"/>
            <a:ext cx="2091279" cy="364267"/>
          </a:xfrm>
          <a:prstGeom prst="rect">
            <a:avLst/>
          </a:prstGeom>
          <a:noFill/>
          <a:ln w="19050">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8E515786-B67C-43A5-A946-F8E6DA778EF9}"/>
              </a:ext>
            </a:extLst>
          </p:cNvPr>
          <p:cNvSpPr txBox="1"/>
          <p:nvPr/>
        </p:nvSpPr>
        <p:spPr>
          <a:xfrm>
            <a:off x="-217804" y="1912758"/>
            <a:ext cx="2652937" cy="307135"/>
          </a:xfrm>
          <a:prstGeom prst="rect">
            <a:avLst/>
          </a:prstGeom>
          <a:noFill/>
        </p:spPr>
        <p:txBody>
          <a:bodyPr wrap="square" rtlCol="0">
            <a:spAutoFit/>
          </a:bodyPr>
          <a:lstStyle/>
          <a:p>
            <a:pPr algn="ctr">
              <a:lnSpc>
                <a:spcPts val="1600"/>
              </a:lnSpc>
            </a:pPr>
            <a:r>
              <a:rPr lang="en-GB" sz="1600" b="0" dirty="0">
                <a:solidFill>
                  <a:srgbClr val="FF0000"/>
                </a:solidFill>
              </a:rPr>
              <a:t>Select PCs for x- and y-axis</a:t>
            </a:r>
            <a:endParaRPr lang="en-GB" sz="1600" dirty="0">
              <a:solidFill>
                <a:srgbClr val="FF0000"/>
              </a:solidFill>
            </a:endParaRPr>
          </a:p>
        </p:txBody>
      </p:sp>
      <p:sp>
        <p:nvSpPr>
          <p:cNvPr id="44" name="TextBox 43">
            <a:extLst>
              <a:ext uri="{FF2B5EF4-FFF2-40B4-BE49-F238E27FC236}">
                <a16:creationId xmlns:a16="http://schemas.microsoft.com/office/drawing/2014/main" id="{750DFD2C-A7C4-4786-88AB-0CE297ABD435}"/>
              </a:ext>
            </a:extLst>
          </p:cNvPr>
          <p:cNvSpPr txBox="1"/>
          <p:nvPr/>
        </p:nvSpPr>
        <p:spPr>
          <a:xfrm>
            <a:off x="341356" y="2145174"/>
            <a:ext cx="2652937" cy="512320"/>
          </a:xfrm>
          <a:prstGeom prst="rect">
            <a:avLst/>
          </a:prstGeom>
          <a:noFill/>
        </p:spPr>
        <p:txBody>
          <a:bodyPr wrap="square" rtlCol="0">
            <a:spAutoFit/>
          </a:bodyPr>
          <a:lstStyle/>
          <a:p>
            <a:pPr algn="ctr">
              <a:lnSpc>
                <a:spcPts val="1600"/>
              </a:lnSpc>
            </a:pPr>
            <a:r>
              <a:rPr lang="en-GB" sz="1600" b="0" dirty="0">
                <a:solidFill>
                  <a:srgbClr val="0070C0"/>
                </a:solidFill>
              </a:rPr>
              <a:t>Plot all biological samples or average expression</a:t>
            </a:r>
            <a:endParaRPr lang="en-GB" sz="1600" dirty="0">
              <a:solidFill>
                <a:srgbClr val="0070C0"/>
              </a:solidFill>
            </a:endParaRPr>
          </a:p>
        </p:txBody>
      </p:sp>
      <p:cxnSp>
        <p:nvCxnSpPr>
          <p:cNvPr id="47" name="Straight Arrow Connector 46">
            <a:extLst>
              <a:ext uri="{FF2B5EF4-FFF2-40B4-BE49-F238E27FC236}">
                <a16:creationId xmlns:a16="http://schemas.microsoft.com/office/drawing/2014/main" id="{4F9A5429-44E4-43D0-83F9-884743ED7BED}"/>
              </a:ext>
            </a:extLst>
          </p:cNvPr>
          <p:cNvCxnSpPr>
            <a:cxnSpLocks/>
          </p:cNvCxnSpPr>
          <p:nvPr/>
        </p:nvCxnSpPr>
        <p:spPr>
          <a:xfrm flipH="1" flipV="1">
            <a:off x="320128" y="2156932"/>
            <a:ext cx="1" cy="734465"/>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0B40F30-6F98-4B11-ABD1-A48B0C297BC9}"/>
              </a:ext>
            </a:extLst>
          </p:cNvPr>
          <p:cNvSpPr txBox="1"/>
          <p:nvPr/>
        </p:nvSpPr>
        <p:spPr>
          <a:xfrm>
            <a:off x="-117565" y="5785281"/>
            <a:ext cx="2652937" cy="915892"/>
          </a:xfrm>
          <a:prstGeom prst="rect">
            <a:avLst/>
          </a:prstGeom>
          <a:noFill/>
        </p:spPr>
        <p:txBody>
          <a:bodyPr wrap="square" rtlCol="0">
            <a:spAutoFit/>
          </a:bodyPr>
          <a:lstStyle/>
          <a:p>
            <a:pPr algn="ctr">
              <a:lnSpc>
                <a:spcPts val="1600"/>
              </a:lnSpc>
            </a:pPr>
            <a:r>
              <a:rPr lang="en-GB" sz="1600" b="0" dirty="0">
                <a:solidFill>
                  <a:srgbClr val="5D842F"/>
                </a:solidFill>
              </a:rPr>
              <a:t>Select one or multiple factors according to the columns of sample information csv to group the scatter points</a:t>
            </a:r>
            <a:endParaRPr lang="en-GB" sz="1600" dirty="0">
              <a:solidFill>
                <a:srgbClr val="5D842F"/>
              </a:solidFill>
            </a:endParaRPr>
          </a:p>
        </p:txBody>
      </p:sp>
      <p:cxnSp>
        <p:nvCxnSpPr>
          <p:cNvPr id="53" name="Straight Arrow Connector 52">
            <a:extLst>
              <a:ext uri="{FF2B5EF4-FFF2-40B4-BE49-F238E27FC236}">
                <a16:creationId xmlns:a16="http://schemas.microsoft.com/office/drawing/2014/main" id="{8CFCCC13-D38C-49D5-8004-4D71A906A46E}"/>
              </a:ext>
            </a:extLst>
          </p:cNvPr>
          <p:cNvCxnSpPr>
            <a:cxnSpLocks/>
          </p:cNvCxnSpPr>
          <p:nvPr/>
        </p:nvCxnSpPr>
        <p:spPr>
          <a:xfrm flipH="1">
            <a:off x="173489" y="4490846"/>
            <a:ext cx="15377" cy="1302989"/>
          </a:xfrm>
          <a:prstGeom prst="straightConnector1">
            <a:avLst/>
          </a:prstGeom>
          <a:ln w="19050">
            <a:solidFill>
              <a:srgbClr val="5D842F"/>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12CDA2A-E8B1-42BB-875D-19F122FC4A60}"/>
              </a:ext>
            </a:extLst>
          </p:cNvPr>
          <p:cNvSpPr txBox="1"/>
          <p:nvPr/>
        </p:nvSpPr>
        <p:spPr>
          <a:xfrm>
            <a:off x="182179" y="4874400"/>
            <a:ext cx="2820804" cy="300339"/>
          </a:xfrm>
          <a:prstGeom prst="rect">
            <a:avLst/>
          </a:prstGeom>
          <a:noFill/>
        </p:spPr>
        <p:txBody>
          <a:bodyPr wrap="square" rtlCol="0">
            <a:spAutoFit/>
          </a:bodyPr>
          <a:lstStyle/>
          <a:p>
            <a:pPr algn="ctr">
              <a:lnSpc>
                <a:spcPts val="1600"/>
              </a:lnSpc>
            </a:pPr>
            <a:r>
              <a:rPr lang="en-GB" sz="1600" b="0" dirty="0">
                <a:solidFill>
                  <a:schemeClr val="tx1">
                    <a:lumMod val="50000"/>
                  </a:schemeClr>
                </a:solidFill>
              </a:rPr>
              <a:t>Add colour shadow to the plot</a:t>
            </a:r>
            <a:endParaRPr lang="en-GB" sz="1600" dirty="0">
              <a:solidFill>
                <a:schemeClr val="tx1">
                  <a:lumMod val="50000"/>
                </a:schemeClr>
              </a:solidFill>
            </a:endParaRPr>
          </a:p>
        </p:txBody>
      </p:sp>
      <p:cxnSp>
        <p:nvCxnSpPr>
          <p:cNvPr id="55" name="Straight Arrow Connector 54">
            <a:extLst>
              <a:ext uri="{FF2B5EF4-FFF2-40B4-BE49-F238E27FC236}">
                <a16:creationId xmlns:a16="http://schemas.microsoft.com/office/drawing/2014/main" id="{594839C8-B960-4081-9EF3-EF34996553E3}"/>
              </a:ext>
            </a:extLst>
          </p:cNvPr>
          <p:cNvCxnSpPr>
            <a:cxnSpLocks/>
          </p:cNvCxnSpPr>
          <p:nvPr/>
        </p:nvCxnSpPr>
        <p:spPr>
          <a:xfrm flipV="1">
            <a:off x="1545520" y="2549498"/>
            <a:ext cx="0" cy="109441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FD5D01FE-A764-4929-B50B-C61AA6C31887}"/>
              </a:ext>
            </a:extLst>
          </p:cNvPr>
          <p:cNvSpPr/>
          <p:nvPr/>
        </p:nvSpPr>
        <p:spPr>
          <a:xfrm>
            <a:off x="2982893" y="5463603"/>
            <a:ext cx="6145730" cy="45363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5D294E46-4771-47AA-839C-FFB64152C448}"/>
              </a:ext>
            </a:extLst>
          </p:cNvPr>
          <p:cNvSpPr txBox="1"/>
          <p:nvPr/>
        </p:nvSpPr>
        <p:spPr>
          <a:xfrm>
            <a:off x="2885073" y="5990465"/>
            <a:ext cx="6243550" cy="512320"/>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X-axis limits, width, height and resolution of the saved plot can be set here</a:t>
            </a:r>
            <a:endParaRPr lang="en-GB" dirty="0">
              <a:solidFill>
                <a:srgbClr val="FF0000"/>
              </a:solidFill>
            </a:endParaRPr>
          </a:p>
        </p:txBody>
      </p:sp>
      <p:cxnSp>
        <p:nvCxnSpPr>
          <p:cNvPr id="26" name="Straight Arrow Connector 25">
            <a:extLst>
              <a:ext uri="{FF2B5EF4-FFF2-40B4-BE49-F238E27FC236}">
                <a16:creationId xmlns:a16="http://schemas.microsoft.com/office/drawing/2014/main" id="{EDD8555E-8B93-4B99-A229-41750D2ED0AF}"/>
              </a:ext>
            </a:extLst>
          </p:cNvPr>
          <p:cNvCxnSpPr>
            <a:cxnSpLocks/>
          </p:cNvCxnSpPr>
          <p:nvPr/>
        </p:nvCxnSpPr>
        <p:spPr>
          <a:xfrm>
            <a:off x="4572000" y="3797432"/>
            <a:ext cx="654773" cy="496391"/>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B22E6B8-71B5-46D7-B628-0A1EDD4F2A60}"/>
              </a:ext>
            </a:extLst>
          </p:cNvPr>
          <p:cNvSpPr txBox="1"/>
          <p:nvPr/>
        </p:nvSpPr>
        <p:spPr>
          <a:xfrm>
            <a:off x="2982893" y="3539955"/>
            <a:ext cx="1226995" cy="307135"/>
          </a:xfrm>
          <a:prstGeom prst="rect">
            <a:avLst/>
          </a:prstGeom>
          <a:noFill/>
        </p:spPr>
        <p:txBody>
          <a:bodyPr wrap="square" rtlCol="0">
            <a:spAutoFit/>
          </a:bodyPr>
          <a:lstStyle/>
          <a:p>
            <a:pPr algn="ctr">
              <a:lnSpc>
                <a:spcPts val="1600"/>
              </a:lnSpc>
            </a:pPr>
            <a:r>
              <a:rPr lang="en-GB" b="0" dirty="0">
                <a:solidFill>
                  <a:srgbClr val="FF0000"/>
                </a:solidFill>
              </a:rPr>
              <a:t>Bio-rep1</a:t>
            </a:r>
            <a:endParaRPr lang="en-GB" dirty="0">
              <a:solidFill>
                <a:srgbClr val="FF0000"/>
              </a:solidFill>
            </a:endParaRPr>
          </a:p>
        </p:txBody>
      </p:sp>
      <p:sp>
        <p:nvSpPr>
          <p:cNvPr id="61" name="TextBox 60">
            <a:extLst>
              <a:ext uri="{FF2B5EF4-FFF2-40B4-BE49-F238E27FC236}">
                <a16:creationId xmlns:a16="http://schemas.microsoft.com/office/drawing/2014/main" id="{7B51A745-FD4E-43AA-91DE-E615FB3D0F8D}"/>
              </a:ext>
            </a:extLst>
          </p:cNvPr>
          <p:cNvSpPr txBox="1"/>
          <p:nvPr/>
        </p:nvSpPr>
        <p:spPr>
          <a:xfrm>
            <a:off x="5125201" y="4567265"/>
            <a:ext cx="1226995" cy="307135"/>
          </a:xfrm>
          <a:prstGeom prst="rect">
            <a:avLst/>
          </a:prstGeom>
          <a:noFill/>
        </p:spPr>
        <p:txBody>
          <a:bodyPr wrap="square" rtlCol="0">
            <a:spAutoFit/>
          </a:bodyPr>
          <a:lstStyle/>
          <a:p>
            <a:pPr algn="ctr">
              <a:lnSpc>
                <a:spcPts val="1600"/>
              </a:lnSpc>
            </a:pPr>
            <a:r>
              <a:rPr lang="en-GB" b="0" dirty="0">
                <a:solidFill>
                  <a:srgbClr val="5D842F"/>
                </a:solidFill>
              </a:rPr>
              <a:t>Bio-rep2</a:t>
            </a:r>
            <a:endParaRPr lang="en-GB" dirty="0">
              <a:solidFill>
                <a:srgbClr val="5D842F"/>
              </a:solidFill>
            </a:endParaRPr>
          </a:p>
        </p:txBody>
      </p:sp>
      <p:sp>
        <p:nvSpPr>
          <p:cNvPr id="63" name="TextBox 62">
            <a:extLst>
              <a:ext uri="{FF2B5EF4-FFF2-40B4-BE49-F238E27FC236}">
                <a16:creationId xmlns:a16="http://schemas.microsoft.com/office/drawing/2014/main" id="{88B22467-AF37-47DD-856A-DCF6D61E4D75}"/>
              </a:ext>
            </a:extLst>
          </p:cNvPr>
          <p:cNvSpPr txBox="1"/>
          <p:nvPr/>
        </p:nvSpPr>
        <p:spPr>
          <a:xfrm>
            <a:off x="5341107" y="4402985"/>
            <a:ext cx="1226995" cy="307135"/>
          </a:xfrm>
          <a:prstGeom prst="rect">
            <a:avLst/>
          </a:prstGeom>
          <a:noFill/>
        </p:spPr>
        <p:txBody>
          <a:bodyPr wrap="square" rtlCol="0">
            <a:spAutoFit/>
          </a:bodyPr>
          <a:lstStyle/>
          <a:p>
            <a:pPr algn="ctr">
              <a:lnSpc>
                <a:spcPts val="1600"/>
              </a:lnSpc>
            </a:pPr>
            <a:r>
              <a:rPr lang="en-GB" b="0" dirty="0">
                <a:solidFill>
                  <a:srgbClr val="00B0F0"/>
                </a:solidFill>
              </a:rPr>
              <a:t>Bio-rep3</a:t>
            </a:r>
            <a:endParaRPr lang="en-GB" dirty="0">
              <a:solidFill>
                <a:srgbClr val="00B0F0"/>
              </a:solidFill>
            </a:endParaRPr>
          </a:p>
        </p:txBody>
      </p:sp>
      <p:sp>
        <p:nvSpPr>
          <p:cNvPr id="64" name="TextBox 63">
            <a:extLst>
              <a:ext uri="{FF2B5EF4-FFF2-40B4-BE49-F238E27FC236}">
                <a16:creationId xmlns:a16="http://schemas.microsoft.com/office/drawing/2014/main" id="{B4560CF6-EDD8-4F70-AAEF-38B8E2A87970}"/>
              </a:ext>
            </a:extLst>
          </p:cNvPr>
          <p:cNvSpPr txBox="1"/>
          <p:nvPr/>
        </p:nvSpPr>
        <p:spPr>
          <a:xfrm>
            <a:off x="4678072" y="3617489"/>
            <a:ext cx="1226995" cy="512320"/>
          </a:xfrm>
          <a:prstGeom prst="rect">
            <a:avLst/>
          </a:prstGeom>
          <a:noFill/>
        </p:spPr>
        <p:txBody>
          <a:bodyPr wrap="square" rtlCol="0">
            <a:spAutoFit/>
          </a:bodyPr>
          <a:lstStyle/>
          <a:p>
            <a:pPr algn="ctr">
              <a:lnSpc>
                <a:spcPts val="1600"/>
              </a:lnSpc>
            </a:pPr>
            <a:r>
              <a:rPr lang="en-GB" b="0" dirty="0">
                <a:solidFill>
                  <a:srgbClr val="FF0000"/>
                </a:solidFill>
              </a:rPr>
              <a:t>Batch effects</a:t>
            </a:r>
            <a:endParaRPr lang="en-GB" dirty="0">
              <a:solidFill>
                <a:srgbClr val="FF0000"/>
              </a:solidFill>
            </a:endParaRPr>
          </a:p>
        </p:txBody>
      </p:sp>
      <p:sp>
        <p:nvSpPr>
          <p:cNvPr id="65" name="TextBox 64">
            <a:extLst>
              <a:ext uri="{FF2B5EF4-FFF2-40B4-BE49-F238E27FC236}">
                <a16:creationId xmlns:a16="http://schemas.microsoft.com/office/drawing/2014/main" id="{66AE8E44-5F4A-4ADB-B809-A0DA5EBDD196}"/>
              </a:ext>
            </a:extLst>
          </p:cNvPr>
          <p:cNvSpPr txBox="1"/>
          <p:nvPr/>
        </p:nvSpPr>
        <p:spPr>
          <a:xfrm>
            <a:off x="4127863" y="2202475"/>
            <a:ext cx="3263714" cy="369332"/>
          </a:xfrm>
          <a:prstGeom prst="rect">
            <a:avLst/>
          </a:prstGeom>
          <a:noFill/>
        </p:spPr>
        <p:txBody>
          <a:bodyPr wrap="none" rtlCol="0">
            <a:spAutoFit/>
          </a:bodyPr>
          <a:lstStyle/>
          <a:p>
            <a:r>
              <a:rPr lang="en-GB" dirty="0"/>
              <a:t>PCA plot of all biological samples</a:t>
            </a:r>
          </a:p>
        </p:txBody>
      </p:sp>
      <p:sp>
        <p:nvSpPr>
          <p:cNvPr id="66" name="Rectangle 65">
            <a:extLst>
              <a:ext uri="{FF2B5EF4-FFF2-40B4-BE49-F238E27FC236}">
                <a16:creationId xmlns:a16="http://schemas.microsoft.com/office/drawing/2014/main" id="{29031491-4420-4193-9872-8587E0C69A41}"/>
              </a:ext>
            </a:extLst>
          </p:cNvPr>
          <p:cNvSpPr/>
          <p:nvPr/>
        </p:nvSpPr>
        <p:spPr>
          <a:xfrm>
            <a:off x="2370366" y="2617571"/>
            <a:ext cx="1348194" cy="2555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TextBox 66">
            <a:extLst>
              <a:ext uri="{FF2B5EF4-FFF2-40B4-BE49-F238E27FC236}">
                <a16:creationId xmlns:a16="http://schemas.microsoft.com/office/drawing/2014/main" id="{51C875B3-77E2-4AB2-A9E0-709A0A577BD6}"/>
              </a:ext>
            </a:extLst>
          </p:cNvPr>
          <p:cNvSpPr txBox="1"/>
          <p:nvPr/>
        </p:nvSpPr>
        <p:spPr>
          <a:xfrm>
            <a:off x="3461431" y="2609255"/>
            <a:ext cx="3138967" cy="307135"/>
          </a:xfrm>
          <a:prstGeom prst="rect">
            <a:avLst/>
          </a:prstGeom>
          <a:noFill/>
        </p:spPr>
        <p:txBody>
          <a:bodyPr wrap="square" rtlCol="0">
            <a:spAutoFit/>
          </a:bodyPr>
          <a:lstStyle/>
          <a:p>
            <a:pPr algn="ctr">
              <a:lnSpc>
                <a:spcPts val="1600"/>
              </a:lnSpc>
            </a:pPr>
            <a:r>
              <a:rPr lang="en-GB" dirty="0">
                <a:solidFill>
                  <a:srgbClr val="FF0000"/>
                </a:solidFill>
              </a:rPr>
              <a:t>Select gene/transcript level</a:t>
            </a:r>
          </a:p>
        </p:txBody>
      </p:sp>
      <p:sp>
        <p:nvSpPr>
          <p:cNvPr id="68" name="TextBox 67">
            <a:extLst>
              <a:ext uri="{FF2B5EF4-FFF2-40B4-BE49-F238E27FC236}">
                <a16:creationId xmlns:a16="http://schemas.microsoft.com/office/drawing/2014/main" id="{16CAA7E5-B5D7-41C9-9827-640BF4EDEF95}"/>
              </a:ext>
            </a:extLst>
          </p:cNvPr>
          <p:cNvSpPr txBox="1"/>
          <p:nvPr/>
        </p:nvSpPr>
        <p:spPr>
          <a:xfrm>
            <a:off x="2502536" y="1463176"/>
            <a:ext cx="5796148" cy="646331"/>
          </a:xfrm>
          <a:prstGeom prst="rect">
            <a:avLst/>
          </a:prstGeom>
          <a:noFill/>
        </p:spPr>
        <p:txBody>
          <a:bodyPr wrap="square" rtlCol="0">
            <a:spAutoFit/>
          </a:bodyPr>
          <a:lstStyle/>
          <a:p>
            <a:pPr algn="ctr"/>
            <a:r>
              <a:rPr lang="en-GB" dirty="0"/>
              <a:t>If the dataset has batch effects between biological replicates, Go To “Step 3 – Continued”</a:t>
            </a:r>
          </a:p>
        </p:txBody>
      </p:sp>
      <p:sp>
        <p:nvSpPr>
          <p:cNvPr id="28" name="Title 1">
            <a:extLst>
              <a:ext uri="{FF2B5EF4-FFF2-40B4-BE49-F238E27FC236}">
                <a16:creationId xmlns:a16="http://schemas.microsoft.com/office/drawing/2014/main" id="{51FB60AF-C420-41E9-8B40-27EE588EC585}"/>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29" name="Picture 28">
            <a:extLst>
              <a:ext uri="{FF2B5EF4-FFF2-40B4-BE49-F238E27FC236}">
                <a16:creationId xmlns:a16="http://schemas.microsoft.com/office/drawing/2014/main" id="{574B6A81-F13C-4ECF-9108-6EA5BF202033}"/>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82791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F2A8AD3-6C07-4E72-AA85-37D286807105}"/>
              </a:ext>
            </a:extLst>
          </p:cNvPr>
          <p:cNvPicPr preferRelativeResize="0">
            <a:picLocks/>
          </p:cNvPicPr>
          <p:nvPr/>
        </p:nvPicPr>
        <p:blipFill>
          <a:blip r:embed="rId2"/>
          <a:stretch>
            <a:fillRect/>
          </a:stretch>
        </p:blipFill>
        <p:spPr>
          <a:xfrm>
            <a:off x="-15377" y="2508757"/>
            <a:ext cx="9144000" cy="3459600"/>
          </a:xfrm>
          <a:prstGeom prst="rect">
            <a:avLst/>
          </a:prstGeom>
        </p:spPr>
      </p:pic>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3: PCA plot: data variation and batch effects</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33" name="Rectangle 32">
            <a:extLst>
              <a:ext uri="{FF2B5EF4-FFF2-40B4-BE49-F238E27FC236}">
                <a16:creationId xmlns:a16="http://schemas.microsoft.com/office/drawing/2014/main" id="{5DF1D22B-2C58-4BAD-AA09-CAD4D7C39B1B}"/>
              </a:ext>
            </a:extLst>
          </p:cNvPr>
          <p:cNvSpPr/>
          <p:nvPr/>
        </p:nvSpPr>
        <p:spPr>
          <a:xfrm>
            <a:off x="80418" y="2895872"/>
            <a:ext cx="2091281" cy="44386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FD8784BC-4A87-4DA0-925F-1723FE4F1303}"/>
              </a:ext>
            </a:extLst>
          </p:cNvPr>
          <p:cNvSpPr/>
          <p:nvPr/>
        </p:nvSpPr>
        <p:spPr>
          <a:xfrm>
            <a:off x="80419" y="3643916"/>
            <a:ext cx="1512162" cy="351826"/>
          </a:xfrm>
          <a:prstGeom prst="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BB14A893-422E-4A6C-992D-B51C0020488B}"/>
              </a:ext>
            </a:extLst>
          </p:cNvPr>
          <p:cNvSpPr/>
          <p:nvPr/>
        </p:nvSpPr>
        <p:spPr>
          <a:xfrm>
            <a:off x="80417" y="4062985"/>
            <a:ext cx="2091281" cy="419070"/>
          </a:xfrm>
          <a:prstGeom prst="rect">
            <a:avLst/>
          </a:prstGeom>
          <a:noFill/>
          <a:ln w="19050">
            <a:solidFill>
              <a:srgbClr val="5D84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6EDA7DED-D7AF-468E-89D7-D7F33EAAFDA7}"/>
              </a:ext>
            </a:extLst>
          </p:cNvPr>
          <p:cNvSpPr/>
          <p:nvPr/>
        </p:nvSpPr>
        <p:spPr>
          <a:xfrm>
            <a:off x="80419" y="4529699"/>
            <a:ext cx="2091279" cy="364267"/>
          </a:xfrm>
          <a:prstGeom prst="rect">
            <a:avLst/>
          </a:prstGeom>
          <a:noFill/>
          <a:ln w="19050">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8E515786-B67C-43A5-A946-F8E6DA778EF9}"/>
              </a:ext>
            </a:extLst>
          </p:cNvPr>
          <p:cNvSpPr txBox="1"/>
          <p:nvPr/>
        </p:nvSpPr>
        <p:spPr>
          <a:xfrm>
            <a:off x="-217804" y="1851797"/>
            <a:ext cx="2652937" cy="307135"/>
          </a:xfrm>
          <a:prstGeom prst="rect">
            <a:avLst/>
          </a:prstGeom>
          <a:noFill/>
        </p:spPr>
        <p:txBody>
          <a:bodyPr wrap="square" rtlCol="0">
            <a:spAutoFit/>
          </a:bodyPr>
          <a:lstStyle/>
          <a:p>
            <a:pPr algn="ctr">
              <a:lnSpc>
                <a:spcPts val="1600"/>
              </a:lnSpc>
            </a:pPr>
            <a:r>
              <a:rPr lang="en-GB" sz="1600" b="0" dirty="0">
                <a:solidFill>
                  <a:srgbClr val="FF0000"/>
                </a:solidFill>
              </a:rPr>
              <a:t>Select PCs for x- and y-axis</a:t>
            </a:r>
            <a:endParaRPr lang="en-GB" sz="1600" dirty="0">
              <a:solidFill>
                <a:srgbClr val="FF0000"/>
              </a:solidFill>
            </a:endParaRPr>
          </a:p>
        </p:txBody>
      </p:sp>
      <p:sp>
        <p:nvSpPr>
          <p:cNvPr id="44" name="TextBox 43">
            <a:extLst>
              <a:ext uri="{FF2B5EF4-FFF2-40B4-BE49-F238E27FC236}">
                <a16:creationId xmlns:a16="http://schemas.microsoft.com/office/drawing/2014/main" id="{750DFD2C-A7C4-4786-88AB-0CE297ABD435}"/>
              </a:ext>
            </a:extLst>
          </p:cNvPr>
          <p:cNvSpPr txBox="1"/>
          <p:nvPr/>
        </p:nvSpPr>
        <p:spPr>
          <a:xfrm>
            <a:off x="341356" y="2084211"/>
            <a:ext cx="2652937" cy="512320"/>
          </a:xfrm>
          <a:prstGeom prst="rect">
            <a:avLst/>
          </a:prstGeom>
          <a:noFill/>
        </p:spPr>
        <p:txBody>
          <a:bodyPr wrap="square" rtlCol="0">
            <a:spAutoFit/>
          </a:bodyPr>
          <a:lstStyle/>
          <a:p>
            <a:pPr algn="ctr">
              <a:lnSpc>
                <a:spcPts val="1600"/>
              </a:lnSpc>
            </a:pPr>
            <a:r>
              <a:rPr lang="en-GB" sz="1600" b="0" dirty="0">
                <a:solidFill>
                  <a:srgbClr val="0070C0"/>
                </a:solidFill>
              </a:rPr>
              <a:t>Plot all biological samples or average expression</a:t>
            </a:r>
            <a:endParaRPr lang="en-GB" sz="1600" dirty="0">
              <a:solidFill>
                <a:srgbClr val="0070C0"/>
              </a:solidFill>
            </a:endParaRPr>
          </a:p>
        </p:txBody>
      </p:sp>
      <p:cxnSp>
        <p:nvCxnSpPr>
          <p:cNvPr id="47" name="Straight Arrow Connector 46">
            <a:extLst>
              <a:ext uri="{FF2B5EF4-FFF2-40B4-BE49-F238E27FC236}">
                <a16:creationId xmlns:a16="http://schemas.microsoft.com/office/drawing/2014/main" id="{4F9A5429-44E4-43D0-83F9-884743ED7BED}"/>
              </a:ext>
            </a:extLst>
          </p:cNvPr>
          <p:cNvCxnSpPr>
            <a:cxnSpLocks/>
          </p:cNvCxnSpPr>
          <p:nvPr/>
        </p:nvCxnSpPr>
        <p:spPr>
          <a:xfrm flipH="1" flipV="1">
            <a:off x="320129" y="2084211"/>
            <a:ext cx="1" cy="807187"/>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0B40F30-6F98-4B11-ABD1-A48B0C297BC9}"/>
              </a:ext>
            </a:extLst>
          </p:cNvPr>
          <p:cNvSpPr txBox="1"/>
          <p:nvPr/>
        </p:nvSpPr>
        <p:spPr>
          <a:xfrm>
            <a:off x="-117565" y="5785281"/>
            <a:ext cx="2652937" cy="922688"/>
          </a:xfrm>
          <a:prstGeom prst="rect">
            <a:avLst/>
          </a:prstGeom>
          <a:noFill/>
        </p:spPr>
        <p:txBody>
          <a:bodyPr wrap="square" rtlCol="0">
            <a:spAutoFit/>
          </a:bodyPr>
          <a:lstStyle/>
          <a:p>
            <a:pPr algn="ctr">
              <a:lnSpc>
                <a:spcPts val="1600"/>
              </a:lnSpc>
            </a:pPr>
            <a:r>
              <a:rPr lang="en-GB" sz="1600" b="0" dirty="0">
                <a:solidFill>
                  <a:srgbClr val="5D842F"/>
                </a:solidFill>
              </a:rPr>
              <a:t>Select one or multiple columns in the sample information csv to group the scatter points</a:t>
            </a:r>
            <a:endParaRPr lang="en-GB" sz="1600" dirty="0">
              <a:solidFill>
                <a:srgbClr val="5D842F"/>
              </a:solidFill>
            </a:endParaRPr>
          </a:p>
        </p:txBody>
      </p:sp>
      <p:cxnSp>
        <p:nvCxnSpPr>
          <p:cNvPr id="53" name="Straight Arrow Connector 52">
            <a:extLst>
              <a:ext uri="{FF2B5EF4-FFF2-40B4-BE49-F238E27FC236}">
                <a16:creationId xmlns:a16="http://schemas.microsoft.com/office/drawing/2014/main" id="{8CFCCC13-D38C-49D5-8004-4D71A906A46E}"/>
              </a:ext>
            </a:extLst>
          </p:cNvPr>
          <p:cNvCxnSpPr>
            <a:cxnSpLocks/>
          </p:cNvCxnSpPr>
          <p:nvPr/>
        </p:nvCxnSpPr>
        <p:spPr>
          <a:xfrm flipH="1">
            <a:off x="173489" y="4490846"/>
            <a:ext cx="15377" cy="1302989"/>
          </a:xfrm>
          <a:prstGeom prst="straightConnector1">
            <a:avLst/>
          </a:prstGeom>
          <a:ln w="19050">
            <a:solidFill>
              <a:srgbClr val="5D842F"/>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12CDA2A-E8B1-42BB-875D-19F122FC4A60}"/>
              </a:ext>
            </a:extLst>
          </p:cNvPr>
          <p:cNvSpPr txBox="1"/>
          <p:nvPr/>
        </p:nvSpPr>
        <p:spPr>
          <a:xfrm>
            <a:off x="182179" y="4874400"/>
            <a:ext cx="2820804" cy="300339"/>
          </a:xfrm>
          <a:prstGeom prst="rect">
            <a:avLst/>
          </a:prstGeom>
          <a:noFill/>
        </p:spPr>
        <p:txBody>
          <a:bodyPr wrap="square" rtlCol="0">
            <a:spAutoFit/>
          </a:bodyPr>
          <a:lstStyle/>
          <a:p>
            <a:pPr algn="ctr">
              <a:lnSpc>
                <a:spcPts val="1600"/>
              </a:lnSpc>
            </a:pPr>
            <a:r>
              <a:rPr lang="en-GB" sz="1600" b="0" dirty="0">
                <a:solidFill>
                  <a:schemeClr val="tx1">
                    <a:lumMod val="50000"/>
                  </a:schemeClr>
                </a:solidFill>
              </a:rPr>
              <a:t>Add colour shadow to the plot</a:t>
            </a:r>
            <a:endParaRPr lang="en-GB" sz="1600" dirty="0">
              <a:solidFill>
                <a:schemeClr val="tx1">
                  <a:lumMod val="50000"/>
                </a:schemeClr>
              </a:solidFill>
            </a:endParaRPr>
          </a:p>
        </p:txBody>
      </p:sp>
      <p:cxnSp>
        <p:nvCxnSpPr>
          <p:cNvPr id="55" name="Straight Arrow Connector 54">
            <a:extLst>
              <a:ext uri="{FF2B5EF4-FFF2-40B4-BE49-F238E27FC236}">
                <a16:creationId xmlns:a16="http://schemas.microsoft.com/office/drawing/2014/main" id="{594839C8-B960-4081-9EF3-EF34996553E3}"/>
              </a:ext>
            </a:extLst>
          </p:cNvPr>
          <p:cNvCxnSpPr>
            <a:cxnSpLocks/>
          </p:cNvCxnSpPr>
          <p:nvPr/>
        </p:nvCxnSpPr>
        <p:spPr>
          <a:xfrm flipV="1">
            <a:off x="1545520" y="2549498"/>
            <a:ext cx="0" cy="109441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FD5D01FE-A764-4929-B50B-C61AA6C31887}"/>
              </a:ext>
            </a:extLst>
          </p:cNvPr>
          <p:cNvSpPr/>
          <p:nvPr/>
        </p:nvSpPr>
        <p:spPr>
          <a:xfrm>
            <a:off x="2982893" y="5463603"/>
            <a:ext cx="6145730" cy="45363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5D294E46-4771-47AA-839C-FFB64152C448}"/>
              </a:ext>
            </a:extLst>
          </p:cNvPr>
          <p:cNvSpPr txBox="1"/>
          <p:nvPr/>
        </p:nvSpPr>
        <p:spPr>
          <a:xfrm>
            <a:off x="2885073" y="5990465"/>
            <a:ext cx="6243550" cy="512320"/>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X-axis limits, width, height and resolution of the saved plot can be set here</a:t>
            </a:r>
            <a:endParaRPr lang="en-GB" dirty="0">
              <a:solidFill>
                <a:srgbClr val="FF0000"/>
              </a:solidFill>
            </a:endParaRPr>
          </a:p>
        </p:txBody>
      </p:sp>
      <p:sp>
        <p:nvSpPr>
          <p:cNvPr id="65" name="TextBox 64">
            <a:extLst>
              <a:ext uri="{FF2B5EF4-FFF2-40B4-BE49-F238E27FC236}">
                <a16:creationId xmlns:a16="http://schemas.microsoft.com/office/drawing/2014/main" id="{66AE8E44-5F4A-4ADB-B809-A0DA5EBDD196}"/>
              </a:ext>
            </a:extLst>
          </p:cNvPr>
          <p:cNvSpPr txBox="1"/>
          <p:nvPr/>
        </p:nvSpPr>
        <p:spPr>
          <a:xfrm>
            <a:off x="4127863" y="2202475"/>
            <a:ext cx="3071675" cy="369332"/>
          </a:xfrm>
          <a:prstGeom prst="rect">
            <a:avLst/>
          </a:prstGeom>
          <a:noFill/>
        </p:spPr>
        <p:txBody>
          <a:bodyPr wrap="none" rtlCol="0">
            <a:spAutoFit/>
          </a:bodyPr>
          <a:lstStyle/>
          <a:p>
            <a:r>
              <a:rPr lang="en-GB" dirty="0"/>
              <a:t>PCA plot of average expression</a:t>
            </a:r>
          </a:p>
        </p:txBody>
      </p:sp>
      <p:sp>
        <p:nvSpPr>
          <p:cNvPr id="27" name="Rectangle 26">
            <a:extLst>
              <a:ext uri="{FF2B5EF4-FFF2-40B4-BE49-F238E27FC236}">
                <a16:creationId xmlns:a16="http://schemas.microsoft.com/office/drawing/2014/main" id="{683492F7-EC55-44EB-B3A8-A19B9D4C90F9}"/>
              </a:ext>
            </a:extLst>
          </p:cNvPr>
          <p:cNvSpPr/>
          <p:nvPr/>
        </p:nvSpPr>
        <p:spPr>
          <a:xfrm>
            <a:off x="2370366" y="2565317"/>
            <a:ext cx="1348194" cy="2555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54BEF335-8E88-4482-8A9A-8136B7D2A5C8}"/>
              </a:ext>
            </a:extLst>
          </p:cNvPr>
          <p:cNvSpPr txBox="1"/>
          <p:nvPr/>
        </p:nvSpPr>
        <p:spPr>
          <a:xfrm>
            <a:off x="3461431" y="2557001"/>
            <a:ext cx="3138967" cy="307135"/>
          </a:xfrm>
          <a:prstGeom prst="rect">
            <a:avLst/>
          </a:prstGeom>
          <a:noFill/>
        </p:spPr>
        <p:txBody>
          <a:bodyPr wrap="square" rtlCol="0">
            <a:spAutoFit/>
          </a:bodyPr>
          <a:lstStyle/>
          <a:p>
            <a:pPr algn="ctr">
              <a:lnSpc>
                <a:spcPts val="1600"/>
              </a:lnSpc>
            </a:pPr>
            <a:r>
              <a:rPr lang="en-GB" dirty="0">
                <a:solidFill>
                  <a:srgbClr val="FF0000"/>
                </a:solidFill>
              </a:rPr>
              <a:t>Select gene/transcript level</a:t>
            </a:r>
          </a:p>
        </p:txBody>
      </p:sp>
      <p:sp>
        <p:nvSpPr>
          <p:cNvPr id="29" name="TextBox 28">
            <a:extLst>
              <a:ext uri="{FF2B5EF4-FFF2-40B4-BE49-F238E27FC236}">
                <a16:creationId xmlns:a16="http://schemas.microsoft.com/office/drawing/2014/main" id="{A6C59717-B029-46AD-9F37-24DDF0ABE341}"/>
              </a:ext>
            </a:extLst>
          </p:cNvPr>
          <p:cNvSpPr txBox="1"/>
          <p:nvPr/>
        </p:nvSpPr>
        <p:spPr>
          <a:xfrm>
            <a:off x="3109067" y="3250594"/>
            <a:ext cx="325730" cy="261610"/>
          </a:xfrm>
          <a:prstGeom prst="rect">
            <a:avLst/>
          </a:prstGeom>
          <a:noFill/>
        </p:spPr>
        <p:txBody>
          <a:bodyPr wrap="none" rtlCol="0">
            <a:spAutoFit/>
          </a:bodyPr>
          <a:lstStyle/>
          <a:p>
            <a:r>
              <a:rPr lang="en-GB" sz="1100" dirty="0"/>
              <a:t>T2</a:t>
            </a:r>
          </a:p>
        </p:txBody>
      </p:sp>
      <p:sp>
        <p:nvSpPr>
          <p:cNvPr id="31" name="TextBox 30">
            <a:extLst>
              <a:ext uri="{FF2B5EF4-FFF2-40B4-BE49-F238E27FC236}">
                <a16:creationId xmlns:a16="http://schemas.microsoft.com/office/drawing/2014/main" id="{55295E14-BB72-41D3-9C8D-0DB97BFA1549}"/>
              </a:ext>
            </a:extLst>
          </p:cNvPr>
          <p:cNvSpPr txBox="1"/>
          <p:nvPr/>
        </p:nvSpPr>
        <p:spPr>
          <a:xfrm>
            <a:off x="4705184" y="4599847"/>
            <a:ext cx="397866" cy="261610"/>
          </a:xfrm>
          <a:prstGeom prst="rect">
            <a:avLst/>
          </a:prstGeom>
          <a:noFill/>
        </p:spPr>
        <p:txBody>
          <a:bodyPr wrap="none" rtlCol="0">
            <a:spAutoFit/>
          </a:bodyPr>
          <a:lstStyle/>
          <a:p>
            <a:r>
              <a:rPr lang="en-GB" sz="1100" dirty="0"/>
              <a:t>T10</a:t>
            </a:r>
          </a:p>
        </p:txBody>
      </p:sp>
      <p:sp>
        <p:nvSpPr>
          <p:cNvPr id="32" name="TextBox 31">
            <a:extLst>
              <a:ext uri="{FF2B5EF4-FFF2-40B4-BE49-F238E27FC236}">
                <a16:creationId xmlns:a16="http://schemas.microsoft.com/office/drawing/2014/main" id="{8ED01587-87CB-4C4D-9037-A4587C1DC531}"/>
              </a:ext>
            </a:extLst>
          </p:cNvPr>
          <p:cNvSpPr txBox="1"/>
          <p:nvPr/>
        </p:nvSpPr>
        <p:spPr>
          <a:xfrm>
            <a:off x="7823239" y="3544535"/>
            <a:ext cx="397866" cy="261610"/>
          </a:xfrm>
          <a:prstGeom prst="rect">
            <a:avLst/>
          </a:prstGeom>
          <a:noFill/>
        </p:spPr>
        <p:txBody>
          <a:bodyPr wrap="none" rtlCol="0">
            <a:spAutoFit/>
          </a:bodyPr>
          <a:lstStyle/>
          <a:p>
            <a:r>
              <a:rPr lang="en-GB" sz="1100" dirty="0"/>
              <a:t>T19</a:t>
            </a:r>
          </a:p>
        </p:txBody>
      </p:sp>
      <p:sp>
        <p:nvSpPr>
          <p:cNvPr id="25" name="Title 1">
            <a:extLst>
              <a:ext uri="{FF2B5EF4-FFF2-40B4-BE49-F238E27FC236}">
                <a16:creationId xmlns:a16="http://schemas.microsoft.com/office/drawing/2014/main" id="{36AEF85F-3056-4D26-9FDB-E3AF609B296D}"/>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26" name="Picture 25">
            <a:extLst>
              <a:ext uri="{FF2B5EF4-FFF2-40B4-BE49-F238E27FC236}">
                <a16:creationId xmlns:a16="http://schemas.microsoft.com/office/drawing/2014/main" id="{563BD857-6CAF-4878-B04A-245EE400E93C}"/>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2826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032-E399-4BE4-B2F8-1E02CD609CBE}"/>
              </a:ext>
            </a:extLst>
          </p:cNvPr>
          <p:cNvSpPr>
            <a:spLocks noGrp="1"/>
          </p:cNvSpPr>
          <p:nvPr>
            <p:ph type="title" idx="4294967295"/>
          </p:nvPr>
        </p:nvSpPr>
        <p:spPr>
          <a:xfrm>
            <a:off x="673334" y="251"/>
            <a:ext cx="7366038" cy="729720"/>
          </a:xfrm>
          <a:prstGeom prst="rect">
            <a:avLst/>
          </a:prstGeom>
        </p:spPr>
        <p:txBody>
          <a:bodyPr/>
          <a:lstStyle/>
          <a:p>
            <a:r>
              <a:rPr lang="en-US" dirty="0"/>
              <a:t>W</a:t>
            </a:r>
            <a:r>
              <a:rPr lang="en-US" altLang="zh-CN" dirty="0"/>
              <a:t>hat is 3D RNA-seq?</a:t>
            </a:r>
            <a:endParaRPr lang="en-GB" dirty="0"/>
          </a:p>
        </p:txBody>
      </p:sp>
      <p:sp>
        <p:nvSpPr>
          <p:cNvPr id="4" name="TextBox 3"/>
          <p:cNvSpPr txBox="1"/>
          <p:nvPr/>
        </p:nvSpPr>
        <p:spPr>
          <a:xfrm>
            <a:off x="344775" y="3366354"/>
            <a:ext cx="8427820" cy="1631216"/>
          </a:xfrm>
          <a:prstGeom prst="rect">
            <a:avLst/>
          </a:prstGeom>
          <a:noFill/>
        </p:spPr>
        <p:txBody>
          <a:bodyPr wrap="none" rtlCol="0">
            <a:spAutoFit/>
          </a:bodyPr>
          <a:lstStyle/>
          <a:p>
            <a:r>
              <a:rPr lang="en-GB" sz="2800" dirty="0"/>
              <a:t>3D RNA-</a:t>
            </a:r>
            <a:r>
              <a:rPr lang="en-GB" sz="2800" dirty="0" err="1"/>
              <a:t>seq</a:t>
            </a:r>
            <a:r>
              <a:rPr lang="en-GB" sz="2800" dirty="0"/>
              <a:t> allows</a:t>
            </a:r>
          </a:p>
          <a:p>
            <a:pPr marL="285750" indent="-285750">
              <a:buFont typeface="Arial" panose="020B0604020202020204" pitchFamily="34" charset="0"/>
              <a:buChar char="•"/>
            </a:pPr>
            <a:r>
              <a:rPr lang="en-GB" dirty="0"/>
              <a:t>Accurate and rapid analysis of RNA-</a:t>
            </a:r>
            <a:r>
              <a:rPr lang="en-GB" dirty="0" err="1"/>
              <a:t>seq</a:t>
            </a:r>
            <a:r>
              <a:rPr lang="en-GB" dirty="0"/>
              <a:t> data</a:t>
            </a:r>
          </a:p>
          <a:p>
            <a:pPr marL="285750" indent="-285750">
              <a:buFont typeface="Arial" panose="020B0604020202020204" pitchFamily="34" charset="0"/>
              <a:buChar char="•"/>
            </a:pPr>
            <a:r>
              <a:rPr lang="en-GB" dirty="0"/>
              <a:t>Analysis of differential expression/alternative splicing at the gene </a:t>
            </a:r>
            <a:r>
              <a:rPr lang="en-GB" b="1" dirty="0"/>
              <a:t>and</a:t>
            </a:r>
            <a:r>
              <a:rPr lang="en-GB" dirty="0"/>
              <a:t> transcript level</a:t>
            </a:r>
          </a:p>
          <a:p>
            <a:pPr marL="285750" indent="-285750">
              <a:buFont typeface="Arial" panose="020B0604020202020204" pitchFamily="34" charset="0"/>
              <a:buChar char="•"/>
            </a:pPr>
            <a:r>
              <a:rPr lang="en-GB" dirty="0"/>
              <a:t>Easy to use graphical interface which can be used by non-</a:t>
            </a:r>
            <a:r>
              <a:rPr lang="en-GB" dirty="0" err="1"/>
              <a:t>bioinformatcians</a:t>
            </a:r>
            <a:endParaRPr lang="en-GB" dirty="0"/>
          </a:p>
          <a:p>
            <a:pPr marL="285750" indent="-285750">
              <a:buFont typeface="Arial" panose="020B0604020202020204" pitchFamily="34" charset="0"/>
              <a:buChar char="•"/>
            </a:pPr>
            <a:r>
              <a:rPr lang="en-GB" dirty="0"/>
              <a:t>Report with data visualisation (heat-maps, GO analysis </a:t>
            </a:r>
            <a:r>
              <a:rPr lang="en-GB" dirty="0" err="1"/>
              <a:t>etc</a:t>
            </a:r>
            <a:r>
              <a:rPr lang="en-GB" dirty="0"/>
              <a:t>)</a:t>
            </a:r>
          </a:p>
        </p:txBody>
      </p:sp>
      <p:sp>
        <p:nvSpPr>
          <p:cNvPr id="6" name="TextBox 5"/>
          <p:cNvSpPr txBox="1"/>
          <p:nvPr/>
        </p:nvSpPr>
        <p:spPr>
          <a:xfrm>
            <a:off x="-9333" y="1738859"/>
            <a:ext cx="9198352" cy="830997"/>
          </a:xfrm>
          <a:prstGeom prst="rect">
            <a:avLst/>
          </a:prstGeom>
          <a:noFill/>
        </p:spPr>
        <p:txBody>
          <a:bodyPr wrap="none" rtlCol="0">
            <a:spAutoFit/>
          </a:bodyPr>
          <a:lstStyle/>
          <a:p>
            <a:r>
              <a:rPr lang="en-GB" sz="2400" b="1" dirty="0">
                <a:solidFill>
                  <a:srgbClr val="0070C0"/>
                </a:solidFill>
              </a:rPr>
              <a:t>An program for differential gene expression and alternative splicing </a:t>
            </a:r>
          </a:p>
          <a:p>
            <a:r>
              <a:rPr lang="en-GB" sz="2400" b="1" dirty="0">
                <a:solidFill>
                  <a:srgbClr val="0070C0"/>
                </a:solidFill>
              </a:rPr>
              <a:t>analysis of RNA-</a:t>
            </a:r>
            <a:r>
              <a:rPr lang="en-GB" sz="2400" b="1" dirty="0" err="1">
                <a:solidFill>
                  <a:srgbClr val="0070C0"/>
                </a:solidFill>
              </a:rPr>
              <a:t>seq</a:t>
            </a:r>
            <a:r>
              <a:rPr lang="en-GB" sz="2400" b="1" dirty="0">
                <a:solidFill>
                  <a:srgbClr val="0070C0"/>
                </a:solidFill>
              </a:rPr>
              <a:t> data designed for speed, accuracy and ease of use </a:t>
            </a:r>
          </a:p>
        </p:txBody>
      </p:sp>
      <p:pic>
        <p:nvPicPr>
          <p:cNvPr id="7" name="Picture 6">
            <a:extLst>
              <a:ext uri="{FF2B5EF4-FFF2-40B4-BE49-F238E27FC236}">
                <a16:creationId xmlns:a16="http://schemas.microsoft.com/office/drawing/2014/main" id="{9E9B1F05-6FB4-4B29-936E-936CD0F96B53}"/>
              </a:ext>
            </a:extLst>
          </p:cNvPr>
          <p:cNvPicPr>
            <a:picLocks noChangeAspect="1"/>
          </p:cNvPicPr>
          <p:nvPr/>
        </p:nvPicPr>
        <p:blipFill rotWithShape="1">
          <a:blip r:embed="rId2"/>
          <a:srcRect r="76125"/>
          <a:stretch/>
        </p:blipFill>
        <p:spPr>
          <a:xfrm>
            <a:off x="71885" y="106873"/>
            <a:ext cx="474261" cy="665873"/>
          </a:xfrm>
          <a:prstGeom prst="rect">
            <a:avLst/>
          </a:prstGeom>
        </p:spPr>
      </p:pic>
    </p:spTree>
    <p:extLst>
      <p:ext uri="{BB962C8B-B14F-4D97-AF65-F5344CB8AC3E}">
        <p14:creationId xmlns:p14="http://schemas.microsoft.com/office/powerpoint/2010/main" val="3074920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3-continued: batch effect estimation</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pic>
        <p:nvPicPr>
          <p:cNvPr id="5" name="Picture 4" descr="A screenshot of a map&#10;&#10;Description automatically generated">
            <a:extLst>
              <a:ext uri="{FF2B5EF4-FFF2-40B4-BE49-F238E27FC236}">
                <a16:creationId xmlns:a16="http://schemas.microsoft.com/office/drawing/2014/main" id="{FAFCEF11-E7C2-4DEC-855B-2C025EE65B9B}"/>
              </a:ext>
            </a:extLst>
          </p:cNvPr>
          <p:cNvPicPr>
            <a:picLocks noChangeAspect="1"/>
          </p:cNvPicPr>
          <p:nvPr/>
        </p:nvPicPr>
        <p:blipFill>
          <a:blip r:embed="rId2"/>
          <a:stretch>
            <a:fillRect/>
          </a:stretch>
        </p:blipFill>
        <p:spPr>
          <a:xfrm>
            <a:off x="0" y="2233566"/>
            <a:ext cx="9144000" cy="3401063"/>
          </a:xfrm>
          <a:prstGeom prst="rect">
            <a:avLst/>
          </a:prstGeom>
        </p:spPr>
      </p:pic>
      <p:sp>
        <p:nvSpPr>
          <p:cNvPr id="29" name="Rectangle 28">
            <a:extLst>
              <a:ext uri="{FF2B5EF4-FFF2-40B4-BE49-F238E27FC236}">
                <a16:creationId xmlns:a16="http://schemas.microsoft.com/office/drawing/2014/main" id="{F9962B3C-E4F4-4C82-AC6F-65C3ACE065BD}"/>
              </a:ext>
            </a:extLst>
          </p:cNvPr>
          <p:cNvSpPr/>
          <p:nvPr/>
        </p:nvSpPr>
        <p:spPr>
          <a:xfrm>
            <a:off x="33357" y="3108023"/>
            <a:ext cx="2091281" cy="3593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F1802119-1AEB-4D5E-AF2F-CDF48F0FA7CD}"/>
              </a:ext>
            </a:extLst>
          </p:cNvPr>
          <p:cNvSpPr txBox="1"/>
          <p:nvPr/>
        </p:nvSpPr>
        <p:spPr>
          <a:xfrm>
            <a:off x="135118" y="1533293"/>
            <a:ext cx="2652937" cy="710707"/>
          </a:xfrm>
          <a:prstGeom prst="rect">
            <a:avLst/>
          </a:prstGeom>
          <a:noFill/>
        </p:spPr>
        <p:txBody>
          <a:bodyPr wrap="square" rtlCol="0">
            <a:spAutoFit/>
          </a:bodyPr>
          <a:lstStyle/>
          <a:p>
            <a:pPr algn="ctr">
              <a:lnSpc>
                <a:spcPts val="1600"/>
              </a:lnSpc>
            </a:pPr>
            <a:r>
              <a:rPr lang="en-GB" sz="1600" b="0" dirty="0">
                <a:solidFill>
                  <a:srgbClr val="FF0000"/>
                </a:solidFill>
              </a:rPr>
              <a:t>Select batch effect estimation method in RUVSeq R package (see package for details)</a:t>
            </a:r>
            <a:endParaRPr lang="en-GB" sz="1600" dirty="0">
              <a:solidFill>
                <a:srgbClr val="FF0000"/>
              </a:solidFill>
            </a:endParaRPr>
          </a:p>
        </p:txBody>
      </p:sp>
      <p:cxnSp>
        <p:nvCxnSpPr>
          <p:cNvPr id="45" name="Straight Arrow Connector 44">
            <a:extLst>
              <a:ext uri="{FF2B5EF4-FFF2-40B4-BE49-F238E27FC236}">
                <a16:creationId xmlns:a16="http://schemas.microsoft.com/office/drawing/2014/main" id="{E9398EBA-C367-4399-B992-BD52C19DE493}"/>
              </a:ext>
            </a:extLst>
          </p:cNvPr>
          <p:cNvCxnSpPr>
            <a:cxnSpLocks/>
          </p:cNvCxnSpPr>
          <p:nvPr/>
        </p:nvCxnSpPr>
        <p:spPr>
          <a:xfrm flipH="1" flipV="1">
            <a:off x="2046260" y="2162895"/>
            <a:ext cx="1" cy="945128"/>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93286809-69E3-495D-BB9F-EFCAE9B931D2}"/>
              </a:ext>
            </a:extLst>
          </p:cNvPr>
          <p:cNvSpPr/>
          <p:nvPr/>
        </p:nvSpPr>
        <p:spPr>
          <a:xfrm>
            <a:off x="33357" y="3493520"/>
            <a:ext cx="2091281" cy="56467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D364E6E9-F3F3-4C07-A155-E9DE538F87BF}"/>
              </a:ext>
            </a:extLst>
          </p:cNvPr>
          <p:cNvSpPr txBox="1"/>
          <p:nvPr/>
        </p:nvSpPr>
        <p:spPr>
          <a:xfrm>
            <a:off x="159556" y="3598477"/>
            <a:ext cx="2427969" cy="505523"/>
          </a:xfrm>
          <a:prstGeom prst="rect">
            <a:avLst/>
          </a:prstGeom>
          <a:solidFill>
            <a:srgbClr val="FFFFFF">
              <a:alpha val="58039"/>
            </a:srgbClr>
          </a:solidFill>
        </p:spPr>
        <p:txBody>
          <a:bodyPr wrap="square" rtlCol="0">
            <a:spAutoFit/>
          </a:bodyPr>
          <a:lstStyle/>
          <a:p>
            <a:pPr algn="ctr">
              <a:lnSpc>
                <a:spcPts val="1600"/>
              </a:lnSpc>
            </a:pPr>
            <a:r>
              <a:rPr lang="en-GB" sz="1600" dirty="0">
                <a:solidFill>
                  <a:srgbClr val="FF0000"/>
                </a:solidFill>
              </a:rPr>
              <a:t>Number of possible factors causing batch effects</a:t>
            </a:r>
          </a:p>
        </p:txBody>
      </p:sp>
      <p:sp>
        <p:nvSpPr>
          <p:cNvPr id="52" name="Rectangle 51">
            <a:extLst>
              <a:ext uri="{FF2B5EF4-FFF2-40B4-BE49-F238E27FC236}">
                <a16:creationId xmlns:a16="http://schemas.microsoft.com/office/drawing/2014/main" id="{67241B7C-A25A-4D32-B189-54737353FEFF}"/>
              </a:ext>
            </a:extLst>
          </p:cNvPr>
          <p:cNvSpPr/>
          <p:nvPr/>
        </p:nvSpPr>
        <p:spPr>
          <a:xfrm>
            <a:off x="33358" y="4086905"/>
            <a:ext cx="1194552" cy="67156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8" name="TextBox 57">
            <a:extLst>
              <a:ext uri="{FF2B5EF4-FFF2-40B4-BE49-F238E27FC236}">
                <a16:creationId xmlns:a16="http://schemas.microsoft.com/office/drawing/2014/main" id="{7B3FDD98-9B32-4CE7-9D7D-4DA1943DD88F}"/>
              </a:ext>
            </a:extLst>
          </p:cNvPr>
          <p:cNvSpPr txBox="1"/>
          <p:nvPr/>
        </p:nvSpPr>
        <p:spPr>
          <a:xfrm>
            <a:off x="1005088" y="4210608"/>
            <a:ext cx="2652937" cy="505523"/>
          </a:xfrm>
          <a:prstGeom prst="rect">
            <a:avLst/>
          </a:prstGeom>
          <a:noFill/>
        </p:spPr>
        <p:txBody>
          <a:bodyPr wrap="square" rtlCol="0">
            <a:spAutoFit/>
          </a:bodyPr>
          <a:lstStyle/>
          <a:p>
            <a:pPr algn="ctr">
              <a:lnSpc>
                <a:spcPts val="1600"/>
              </a:lnSpc>
            </a:pPr>
            <a:r>
              <a:rPr lang="en-GB" sz="1600" dirty="0">
                <a:solidFill>
                  <a:srgbClr val="FF0000"/>
                </a:solidFill>
              </a:rPr>
              <a:t>Estimate batch effect and update PCA plot</a:t>
            </a:r>
          </a:p>
        </p:txBody>
      </p:sp>
      <p:sp>
        <p:nvSpPr>
          <p:cNvPr id="8" name="Rectangle 7">
            <a:extLst>
              <a:ext uri="{FF2B5EF4-FFF2-40B4-BE49-F238E27FC236}">
                <a16:creationId xmlns:a16="http://schemas.microsoft.com/office/drawing/2014/main" id="{10373850-CDAF-49D4-8B8D-D64BBA9E89E7}"/>
              </a:ext>
            </a:extLst>
          </p:cNvPr>
          <p:cNvSpPr/>
          <p:nvPr/>
        </p:nvSpPr>
        <p:spPr>
          <a:xfrm>
            <a:off x="2124638" y="5622760"/>
            <a:ext cx="6810356" cy="369332"/>
          </a:xfrm>
          <a:prstGeom prst="rect">
            <a:avLst/>
          </a:prstGeom>
        </p:spPr>
        <p:txBody>
          <a:bodyPr wrap="square">
            <a:spAutoFit/>
          </a:bodyPr>
          <a:lstStyle/>
          <a:p>
            <a:r>
              <a:rPr lang="en-GB" dirty="0">
                <a:solidFill>
                  <a:srgbClr val="333333"/>
                </a:solidFill>
                <a:latin typeface="Source Sans Pro" panose="020B0503030403020204" pitchFamily="34" charset="0"/>
              </a:rPr>
              <a:t>The parameters to plot PCA are inherited from previous PCA panel.</a:t>
            </a:r>
            <a:endParaRPr lang="en-GB" dirty="0"/>
          </a:p>
        </p:txBody>
      </p:sp>
      <p:sp>
        <p:nvSpPr>
          <p:cNvPr id="60" name="TextBox 59">
            <a:extLst>
              <a:ext uri="{FF2B5EF4-FFF2-40B4-BE49-F238E27FC236}">
                <a16:creationId xmlns:a16="http://schemas.microsoft.com/office/drawing/2014/main" id="{858CF997-D44E-4DEE-976E-A2644D0ADB75}"/>
              </a:ext>
            </a:extLst>
          </p:cNvPr>
          <p:cNvSpPr txBox="1"/>
          <p:nvPr/>
        </p:nvSpPr>
        <p:spPr>
          <a:xfrm>
            <a:off x="4953054" y="4085678"/>
            <a:ext cx="1226995" cy="307135"/>
          </a:xfrm>
          <a:prstGeom prst="rect">
            <a:avLst/>
          </a:prstGeom>
          <a:noFill/>
        </p:spPr>
        <p:txBody>
          <a:bodyPr wrap="square" rtlCol="0">
            <a:spAutoFit/>
          </a:bodyPr>
          <a:lstStyle/>
          <a:p>
            <a:pPr algn="ctr">
              <a:lnSpc>
                <a:spcPts val="1600"/>
              </a:lnSpc>
            </a:pPr>
            <a:r>
              <a:rPr lang="en-GB" b="0" dirty="0">
                <a:solidFill>
                  <a:srgbClr val="FF0000"/>
                </a:solidFill>
              </a:rPr>
              <a:t>Bio-rep1</a:t>
            </a:r>
            <a:endParaRPr lang="en-GB" dirty="0">
              <a:solidFill>
                <a:srgbClr val="FF0000"/>
              </a:solidFill>
            </a:endParaRPr>
          </a:p>
        </p:txBody>
      </p:sp>
      <p:sp>
        <p:nvSpPr>
          <p:cNvPr id="61" name="TextBox 60">
            <a:extLst>
              <a:ext uri="{FF2B5EF4-FFF2-40B4-BE49-F238E27FC236}">
                <a16:creationId xmlns:a16="http://schemas.microsoft.com/office/drawing/2014/main" id="{526A0317-4272-47F1-95CF-49C26D578BFA}"/>
              </a:ext>
            </a:extLst>
          </p:cNvPr>
          <p:cNvSpPr txBox="1"/>
          <p:nvPr/>
        </p:nvSpPr>
        <p:spPr>
          <a:xfrm>
            <a:off x="5412727" y="3898591"/>
            <a:ext cx="1226995" cy="307135"/>
          </a:xfrm>
          <a:prstGeom prst="rect">
            <a:avLst/>
          </a:prstGeom>
          <a:noFill/>
        </p:spPr>
        <p:txBody>
          <a:bodyPr wrap="square" rtlCol="0">
            <a:spAutoFit/>
          </a:bodyPr>
          <a:lstStyle/>
          <a:p>
            <a:pPr algn="ctr">
              <a:lnSpc>
                <a:spcPts val="1600"/>
              </a:lnSpc>
            </a:pPr>
            <a:r>
              <a:rPr lang="en-GB" b="0" dirty="0">
                <a:solidFill>
                  <a:srgbClr val="5D842F"/>
                </a:solidFill>
              </a:rPr>
              <a:t>Bio-rep2</a:t>
            </a:r>
            <a:endParaRPr lang="en-GB" dirty="0">
              <a:solidFill>
                <a:srgbClr val="5D842F"/>
              </a:solidFill>
            </a:endParaRPr>
          </a:p>
        </p:txBody>
      </p:sp>
      <p:sp>
        <p:nvSpPr>
          <p:cNvPr id="62" name="TextBox 61">
            <a:extLst>
              <a:ext uri="{FF2B5EF4-FFF2-40B4-BE49-F238E27FC236}">
                <a16:creationId xmlns:a16="http://schemas.microsoft.com/office/drawing/2014/main" id="{032E5DBA-816B-497C-BAE1-E3947E2A2157}"/>
              </a:ext>
            </a:extLst>
          </p:cNvPr>
          <p:cNvSpPr txBox="1"/>
          <p:nvPr/>
        </p:nvSpPr>
        <p:spPr>
          <a:xfrm>
            <a:off x="6019641" y="3738386"/>
            <a:ext cx="1226995" cy="307135"/>
          </a:xfrm>
          <a:prstGeom prst="rect">
            <a:avLst/>
          </a:prstGeom>
          <a:noFill/>
        </p:spPr>
        <p:txBody>
          <a:bodyPr wrap="square" rtlCol="0">
            <a:spAutoFit/>
          </a:bodyPr>
          <a:lstStyle/>
          <a:p>
            <a:pPr algn="ctr">
              <a:lnSpc>
                <a:spcPts val="1600"/>
              </a:lnSpc>
            </a:pPr>
            <a:r>
              <a:rPr lang="en-GB" b="0" dirty="0">
                <a:solidFill>
                  <a:srgbClr val="00B0F0"/>
                </a:solidFill>
              </a:rPr>
              <a:t>Bio-rep3</a:t>
            </a:r>
            <a:endParaRPr lang="en-GB" dirty="0">
              <a:solidFill>
                <a:srgbClr val="00B0F0"/>
              </a:solidFill>
            </a:endParaRPr>
          </a:p>
        </p:txBody>
      </p:sp>
      <p:sp>
        <p:nvSpPr>
          <p:cNvPr id="63" name="TextBox 62">
            <a:extLst>
              <a:ext uri="{FF2B5EF4-FFF2-40B4-BE49-F238E27FC236}">
                <a16:creationId xmlns:a16="http://schemas.microsoft.com/office/drawing/2014/main" id="{E9E1D584-4B8C-450C-9BAF-36B6FB8331F2}"/>
              </a:ext>
            </a:extLst>
          </p:cNvPr>
          <p:cNvSpPr txBox="1"/>
          <p:nvPr/>
        </p:nvSpPr>
        <p:spPr>
          <a:xfrm>
            <a:off x="4247843" y="2904076"/>
            <a:ext cx="1957859" cy="512320"/>
          </a:xfrm>
          <a:prstGeom prst="rect">
            <a:avLst/>
          </a:prstGeom>
          <a:noFill/>
        </p:spPr>
        <p:txBody>
          <a:bodyPr wrap="square" rtlCol="0">
            <a:spAutoFit/>
          </a:bodyPr>
          <a:lstStyle/>
          <a:p>
            <a:pPr algn="ctr">
              <a:lnSpc>
                <a:spcPts val="1600"/>
              </a:lnSpc>
            </a:pPr>
            <a:r>
              <a:rPr lang="en-GB" b="0" dirty="0">
                <a:solidFill>
                  <a:srgbClr val="FF0000"/>
                </a:solidFill>
              </a:rPr>
              <a:t>Batch effect has been removed</a:t>
            </a:r>
            <a:endParaRPr lang="en-GB" dirty="0">
              <a:solidFill>
                <a:srgbClr val="FF0000"/>
              </a:solidFill>
            </a:endParaRPr>
          </a:p>
        </p:txBody>
      </p:sp>
      <p:sp>
        <p:nvSpPr>
          <p:cNvPr id="18" name="Title 1">
            <a:extLst>
              <a:ext uri="{FF2B5EF4-FFF2-40B4-BE49-F238E27FC236}">
                <a16:creationId xmlns:a16="http://schemas.microsoft.com/office/drawing/2014/main" id="{27D2DCB5-FDD9-4EBC-A67A-05287744636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9" name="Picture 18">
            <a:extLst>
              <a:ext uri="{FF2B5EF4-FFF2-40B4-BE49-F238E27FC236}">
                <a16:creationId xmlns:a16="http://schemas.microsoft.com/office/drawing/2014/main" id="{94182F5F-CA6D-44C6-94A9-06D62C65C8AB}"/>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86899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C9380639-19AC-4433-935E-6D4D97CFD233}"/>
              </a:ext>
            </a:extLst>
          </p:cNvPr>
          <p:cNvSpPr>
            <a:spLocks noGrp="1"/>
          </p:cNvSpPr>
          <p:nvPr>
            <p:ph idx="4294967295"/>
          </p:nvPr>
        </p:nvSpPr>
        <p:spPr>
          <a:xfrm>
            <a:off x="387532" y="1042855"/>
            <a:ext cx="8229600" cy="4525963"/>
          </a:xfrm>
          <a:prstGeom prst="rect">
            <a:avLst/>
          </a:prstGeom>
        </p:spPr>
        <p:txBody>
          <a:bodyPr>
            <a:normAutofit/>
          </a:bodyPr>
          <a:lstStyle/>
          <a:p>
            <a:r>
              <a:rPr lang="en-GB" sz="2800" dirty="0"/>
              <a:t>Step 4: data normalisation</a:t>
            </a:r>
          </a:p>
        </p:txBody>
      </p:sp>
      <p:sp>
        <p:nvSpPr>
          <p:cNvPr id="30" name="TextBox 29">
            <a:extLst>
              <a:ext uri="{FF2B5EF4-FFF2-40B4-BE49-F238E27FC236}">
                <a16:creationId xmlns:a16="http://schemas.microsoft.com/office/drawing/2014/main" id="{99F024DE-AA21-4550-A1A7-8BF97375039F}"/>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23" name="TextBox 22">
            <a:extLst>
              <a:ext uri="{FF2B5EF4-FFF2-40B4-BE49-F238E27FC236}">
                <a16:creationId xmlns:a16="http://schemas.microsoft.com/office/drawing/2014/main" id="{0EEC3F32-041F-4B1C-B4D3-D9142F6D7F88}"/>
              </a:ext>
            </a:extLst>
          </p:cNvPr>
          <p:cNvSpPr txBox="1"/>
          <p:nvPr/>
        </p:nvSpPr>
        <p:spPr>
          <a:xfrm>
            <a:off x="5402492" y="5817155"/>
            <a:ext cx="4015538" cy="717504"/>
          </a:xfrm>
          <a:prstGeom prst="rect">
            <a:avLst/>
          </a:prstGeom>
          <a:noFill/>
        </p:spPr>
        <p:txBody>
          <a:bodyPr wrap="square" rtlCol="0">
            <a:spAutoFit/>
          </a:bodyPr>
          <a:lstStyle/>
          <a:p>
            <a:pPr algn="ctr">
              <a:lnSpc>
                <a:spcPts val="1600"/>
              </a:lnSpc>
            </a:pPr>
            <a:r>
              <a:rPr lang="en-GB" b="0" dirty="0">
                <a:solidFill>
                  <a:srgbClr val="FF0000"/>
                </a:solidFill>
              </a:rPr>
              <a:t>Save the plot to local figure folder. Width, height and resolution of the saved plot can be set here</a:t>
            </a:r>
            <a:endParaRPr lang="en-GB" dirty="0">
              <a:solidFill>
                <a:srgbClr val="FF0000"/>
              </a:solidFill>
            </a:endParaRPr>
          </a:p>
        </p:txBody>
      </p:sp>
      <p:pic>
        <p:nvPicPr>
          <p:cNvPr id="6" name="Picture 5" descr="A screenshot of a cell phone&#10;&#10;Description automatically generated">
            <a:extLst>
              <a:ext uri="{FF2B5EF4-FFF2-40B4-BE49-F238E27FC236}">
                <a16:creationId xmlns:a16="http://schemas.microsoft.com/office/drawing/2014/main" id="{D12C820E-13B2-4720-8CC1-ED631F0A4323}"/>
              </a:ext>
            </a:extLst>
          </p:cNvPr>
          <p:cNvPicPr>
            <a:picLocks noChangeAspect="1"/>
          </p:cNvPicPr>
          <p:nvPr/>
        </p:nvPicPr>
        <p:blipFill>
          <a:blip r:embed="rId2"/>
          <a:stretch>
            <a:fillRect/>
          </a:stretch>
        </p:blipFill>
        <p:spPr>
          <a:xfrm>
            <a:off x="457201" y="1588295"/>
            <a:ext cx="2723577" cy="1860300"/>
          </a:xfrm>
          <a:prstGeom prst="rect">
            <a:avLst/>
          </a:prstGeom>
        </p:spPr>
      </p:pic>
      <p:pic>
        <p:nvPicPr>
          <p:cNvPr id="9" name="Picture 8">
            <a:extLst>
              <a:ext uri="{FF2B5EF4-FFF2-40B4-BE49-F238E27FC236}">
                <a16:creationId xmlns:a16="http://schemas.microsoft.com/office/drawing/2014/main" id="{8A797680-2729-4C43-98B4-1F15E47BC4B4}"/>
              </a:ext>
            </a:extLst>
          </p:cNvPr>
          <p:cNvPicPr>
            <a:picLocks noChangeAspect="1"/>
          </p:cNvPicPr>
          <p:nvPr/>
        </p:nvPicPr>
        <p:blipFill>
          <a:blip r:embed="rId3"/>
          <a:stretch>
            <a:fillRect/>
          </a:stretch>
        </p:blipFill>
        <p:spPr>
          <a:xfrm>
            <a:off x="3244867" y="1588938"/>
            <a:ext cx="5821772" cy="4141302"/>
          </a:xfrm>
          <a:prstGeom prst="rect">
            <a:avLst/>
          </a:prstGeom>
        </p:spPr>
      </p:pic>
      <p:sp>
        <p:nvSpPr>
          <p:cNvPr id="21" name="Rectangle 20">
            <a:extLst>
              <a:ext uri="{FF2B5EF4-FFF2-40B4-BE49-F238E27FC236}">
                <a16:creationId xmlns:a16="http://schemas.microsoft.com/office/drawing/2014/main" id="{12CAF6CC-313B-419C-A461-1D1EA572AA02}"/>
              </a:ext>
            </a:extLst>
          </p:cNvPr>
          <p:cNvSpPr/>
          <p:nvPr/>
        </p:nvSpPr>
        <p:spPr>
          <a:xfrm>
            <a:off x="6461760" y="5388302"/>
            <a:ext cx="2604879" cy="40413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12B945AE-2BF6-442D-B0CF-EFA5D2B078F9}"/>
              </a:ext>
            </a:extLst>
          </p:cNvPr>
          <p:cNvSpPr/>
          <p:nvPr/>
        </p:nvSpPr>
        <p:spPr>
          <a:xfrm>
            <a:off x="3290559" y="1596560"/>
            <a:ext cx="1348194" cy="2555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2BCD1B5D-6386-45D8-94EA-DD7746EF5CB1}"/>
              </a:ext>
            </a:extLst>
          </p:cNvPr>
          <p:cNvSpPr txBox="1"/>
          <p:nvPr/>
        </p:nvSpPr>
        <p:spPr>
          <a:xfrm>
            <a:off x="4381624" y="1588244"/>
            <a:ext cx="3138967" cy="307135"/>
          </a:xfrm>
          <a:prstGeom prst="rect">
            <a:avLst/>
          </a:prstGeom>
          <a:noFill/>
        </p:spPr>
        <p:txBody>
          <a:bodyPr wrap="square" rtlCol="0">
            <a:spAutoFit/>
          </a:bodyPr>
          <a:lstStyle/>
          <a:p>
            <a:pPr algn="ctr">
              <a:lnSpc>
                <a:spcPts val="1600"/>
              </a:lnSpc>
            </a:pPr>
            <a:r>
              <a:rPr lang="en-GB" dirty="0">
                <a:solidFill>
                  <a:srgbClr val="FF0000"/>
                </a:solidFill>
              </a:rPr>
              <a:t>Select gene/transcript level</a:t>
            </a:r>
          </a:p>
        </p:txBody>
      </p:sp>
      <p:sp>
        <p:nvSpPr>
          <p:cNvPr id="31" name="Rectangle 30">
            <a:extLst>
              <a:ext uri="{FF2B5EF4-FFF2-40B4-BE49-F238E27FC236}">
                <a16:creationId xmlns:a16="http://schemas.microsoft.com/office/drawing/2014/main" id="{613D95A0-D6F3-49F8-9705-B09DE93B3A7D}"/>
              </a:ext>
            </a:extLst>
          </p:cNvPr>
          <p:cNvSpPr/>
          <p:nvPr/>
        </p:nvSpPr>
        <p:spPr>
          <a:xfrm>
            <a:off x="546644" y="1995705"/>
            <a:ext cx="1891756" cy="79103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49F3FFD1-0E98-4AC0-839A-C2F54158131E}"/>
              </a:ext>
            </a:extLst>
          </p:cNvPr>
          <p:cNvSpPr txBox="1"/>
          <p:nvPr/>
        </p:nvSpPr>
        <p:spPr>
          <a:xfrm>
            <a:off x="-61975" y="3406583"/>
            <a:ext cx="3458318" cy="1333057"/>
          </a:xfrm>
          <a:prstGeom prst="rect">
            <a:avLst/>
          </a:prstGeom>
          <a:noFill/>
        </p:spPr>
        <p:txBody>
          <a:bodyPr wrap="square" rtlCol="0">
            <a:spAutoFit/>
          </a:bodyPr>
          <a:lstStyle/>
          <a:p>
            <a:pPr algn="ctr">
              <a:lnSpc>
                <a:spcPts val="1600"/>
              </a:lnSpc>
            </a:pPr>
            <a:r>
              <a:rPr lang="en-GB" b="0" dirty="0">
                <a:solidFill>
                  <a:srgbClr val="FF0000"/>
                </a:solidFill>
              </a:rPr>
              <a:t>Select a method to normalise read counts across samples. Options: TMM, RLE</a:t>
            </a:r>
            <a:r>
              <a:rPr lang="en-GB" dirty="0">
                <a:solidFill>
                  <a:srgbClr val="FF0000"/>
                </a:solidFill>
              </a:rPr>
              <a:t>, upperquartile</a:t>
            </a:r>
          </a:p>
          <a:p>
            <a:pPr algn="ctr">
              <a:lnSpc>
                <a:spcPts val="1600"/>
              </a:lnSpc>
            </a:pPr>
            <a:r>
              <a:rPr lang="en-GB" dirty="0">
                <a:solidFill>
                  <a:srgbClr val="FF0000"/>
                </a:solidFill>
              </a:rPr>
              <a:t> (see Bullard et al., 2010 for details). TMM method is the most widely used one.</a:t>
            </a:r>
          </a:p>
        </p:txBody>
      </p:sp>
      <p:sp>
        <p:nvSpPr>
          <p:cNvPr id="13" name="Title 1">
            <a:extLst>
              <a:ext uri="{FF2B5EF4-FFF2-40B4-BE49-F238E27FC236}">
                <a16:creationId xmlns:a16="http://schemas.microsoft.com/office/drawing/2014/main" id="{EFC71C6F-5D15-4F09-8B57-3F75251F7A59}"/>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4" name="Picture 13">
            <a:extLst>
              <a:ext uri="{FF2B5EF4-FFF2-40B4-BE49-F238E27FC236}">
                <a16:creationId xmlns:a16="http://schemas.microsoft.com/office/drawing/2014/main" id="{1831AC68-4B74-417A-8AB2-A8304D37DE6B}"/>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709956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B96A9B37-3C48-4C22-8DED-94240D549E27}"/>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538160"/>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875274" cy="400110"/>
          </a:xfrm>
          <a:prstGeom prst="rect">
            <a:avLst/>
          </a:prstGeom>
          <a:noFill/>
        </p:spPr>
        <p:txBody>
          <a:bodyPr wrap="none" rtlCol="0">
            <a:spAutoFit/>
          </a:bodyPr>
          <a:lstStyle/>
          <a:p>
            <a:r>
              <a:rPr lang="en-US" sz="2000" b="1" dirty="0"/>
              <a:t>Data pre-processing page</a:t>
            </a:r>
            <a:endParaRPr lang="en-GB" sz="2000" b="1" dirty="0"/>
          </a:p>
        </p:txBody>
      </p:sp>
      <p:sp>
        <p:nvSpPr>
          <p:cNvPr id="6" name="TextBox 5">
            <a:extLst>
              <a:ext uri="{FF2B5EF4-FFF2-40B4-BE49-F238E27FC236}">
                <a16:creationId xmlns:a16="http://schemas.microsoft.com/office/drawing/2014/main" id="{0402BB14-3714-4A73-AE3A-76BFACF6E198}"/>
              </a:ext>
            </a:extLst>
          </p:cNvPr>
          <p:cNvSpPr txBox="1"/>
          <p:nvPr/>
        </p:nvSpPr>
        <p:spPr>
          <a:xfrm>
            <a:off x="1209678" y="2575620"/>
            <a:ext cx="2214517" cy="369332"/>
          </a:xfrm>
          <a:prstGeom prst="rect">
            <a:avLst/>
          </a:prstGeom>
          <a:solidFill>
            <a:schemeClr val="bg1"/>
          </a:solidFill>
        </p:spPr>
        <p:txBody>
          <a:bodyPr wrap="none" rtlCol="0">
            <a:spAutoFit/>
          </a:bodyPr>
          <a:lstStyle/>
          <a:p>
            <a:r>
              <a:rPr lang="en-US" dirty="0">
                <a:solidFill>
                  <a:srgbClr val="FF0000"/>
                </a:solidFill>
              </a:rPr>
              <a:t>Click DE DAS and DTU</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9F9DCEA4-B7D5-4509-BCD2-99EBAAFAFD6C}"/>
              </a:ext>
            </a:extLst>
          </p:cNvPr>
          <p:cNvCxnSpPr>
            <a:cxnSpLocks/>
            <a:stCxn id="9" idx="3"/>
            <a:endCxn id="6" idx="1"/>
          </p:cNvCxnSpPr>
          <p:nvPr/>
        </p:nvCxnSpPr>
        <p:spPr>
          <a:xfrm>
            <a:off x="1027620" y="2649223"/>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7155AB2F-D8AB-41DF-8F4E-5CC73799E74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CFA5E420-9374-4B3C-A84A-FFF978D9C6E7}"/>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89461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449DCF4D-4450-410D-8437-FAB362E969C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538160"/>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Title 1">
            <a:extLst>
              <a:ext uri="{FF2B5EF4-FFF2-40B4-BE49-F238E27FC236}">
                <a16:creationId xmlns:a16="http://schemas.microsoft.com/office/drawing/2014/main" id="{EED86041-FB32-4DC0-A2A8-B015A50E4F8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7" name="Picture 6">
            <a:extLst>
              <a:ext uri="{FF2B5EF4-FFF2-40B4-BE49-F238E27FC236}">
                <a16:creationId xmlns:a16="http://schemas.microsoft.com/office/drawing/2014/main" id="{BB1EE5FD-5605-419F-8A15-639DF87FFD60}"/>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82866043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BCDAE30-77CA-4157-8B4C-B1E3D8D32DE4}"/>
              </a:ext>
            </a:extLst>
          </p:cNvPr>
          <p:cNvPicPr>
            <a:picLocks noChangeAspect="1"/>
          </p:cNvPicPr>
          <p:nvPr/>
        </p:nvPicPr>
        <p:blipFill>
          <a:blip r:embed="rId2"/>
          <a:stretch>
            <a:fillRect/>
          </a:stretch>
        </p:blipFill>
        <p:spPr>
          <a:xfrm>
            <a:off x="923109" y="1907857"/>
            <a:ext cx="3936274" cy="3651460"/>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977758" y="2323399"/>
            <a:ext cx="3742288" cy="5272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Content Placeholder 2">
            <a:extLst>
              <a:ext uri="{FF2B5EF4-FFF2-40B4-BE49-F238E27FC236}">
                <a16:creationId xmlns:a16="http://schemas.microsoft.com/office/drawing/2014/main" id="{0A3CD2B1-9BEF-4D9C-940D-3ACF752CE99E}"/>
              </a:ext>
            </a:extLst>
          </p:cNvPr>
          <p:cNvSpPr>
            <a:spLocks noGrp="1"/>
          </p:cNvSpPr>
          <p:nvPr>
            <p:ph idx="4294967295"/>
          </p:nvPr>
        </p:nvSpPr>
        <p:spPr>
          <a:xfrm>
            <a:off x="387532" y="1042855"/>
            <a:ext cx="8229600" cy="830345"/>
          </a:xfrm>
          <a:prstGeom prst="rect">
            <a:avLst/>
          </a:prstGeom>
        </p:spPr>
        <p:txBody>
          <a:bodyPr>
            <a:normAutofit/>
          </a:bodyPr>
          <a:lstStyle/>
          <a:p>
            <a:r>
              <a:rPr lang="en-GB" sz="2800" dirty="0"/>
              <a:t>Step 1: Load contrast group from csv</a:t>
            </a:r>
          </a:p>
        </p:txBody>
      </p:sp>
      <p:sp>
        <p:nvSpPr>
          <p:cNvPr id="10" name="TextBox 9">
            <a:extLst>
              <a:ext uri="{FF2B5EF4-FFF2-40B4-BE49-F238E27FC236}">
                <a16:creationId xmlns:a16="http://schemas.microsoft.com/office/drawing/2014/main" id="{11F2535F-391F-446C-90DC-9ACAA317A141}"/>
              </a:ext>
            </a:extLst>
          </p:cNvPr>
          <p:cNvSpPr txBox="1"/>
          <p:nvPr/>
        </p:nvSpPr>
        <p:spPr>
          <a:xfrm>
            <a:off x="1459136" y="2850657"/>
            <a:ext cx="2464526" cy="307135"/>
          </a:xfrm>
          <a:prstGeom prst="rect">
            <a:avLst/>
          </a:prstGeom>
          <a:noFill/>
        </p:spPr>
        <p:txBody>
          <a:bodyPr wrap="square" rtlCol="0">
            <a:spAutoFit/>
          </a:bodyPr>
          <a:lstStyle/>
          <a:p>
            <a:pPr algn="ctr">
              <a:lnSpc>
                <a:spcPts val="1600"/>
              </a:lnSpc>
            </a:pPr>
            <a:r>
              <a:rPr lang="en-GB" b="0" dirty="0">
                <a:solidFill>
                  <a:srgbClr val="FF0000"/>
                </a:solidFill>
              </a:rPr>
              <a:t>Load contrast groups</a:t>
            </a:r>
            <a:endParaRPr lang="en-GB" dirty="0">
              <a:solidFill>
                <a:srgbClr val="FF0000"/>
              </a:solidFill>
            </a:endParaRPr>
          </a:p>
        </p:txBody>
      </p:sp>
      <p:sp>
        <p:nvSpPr>
          <p:cNvPr id="12" name="Rectangle 11">
            <a:extLst>
              <a:ext uri="{FF2B5EF4-FFF2-40B4-BE49-F238E27FC236}">
                <a16:creationId xmlns:a16="http://schemas.microsoft.com/office/drawing/2014/main" id="{3AF56BB0-738E-4F1C-AEF7-C36EB018D624}"/>
              </a:ext>
            </a:extLst>
          </p:cNvPr>
          <p:cNvSpPr/>
          <p:nvPr/>
        </p:nvSpPr>
        <p:spPr>
          <a:xfrm>
            <a:off x="975363" y="3255122"/>
            <a:ext cx="3742288" cy="17871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7E95831-A36D-44AE-B217-0F837D66B8EE}"/>
              </a:ext>
            </a:extLst>
          </p:cNvPr>
          <p:cNvSpPr txBox="1"/>
          <p:nvPr/>
        </p:nvSpPr>
        <p:spPr>
          <a:xfrm>
            <a:off x="1614244" y="5207548"/>
            <a:ext cx="2705208" cy="307135"/>
          </a:xfrm>
          <a:prstGeom prst="rect">
            <a:avLst/>
          </a:prstGeom>
          <a:noFill/>
        </p:spPr>
        <p:txBody>
          <a:bodyPr wrap="square" rtlCol="0">
            <a:spAutoFit/>
          </a:bodyPr>
          <a:lstStyle/>
          <a:p>
            <a:pPr algn="ctr">
              <a:lnSpc>
                <a:spcPts val="1600"/>
              </a:lnSpc>
            </a:pPr>
            <a:r>
              <a:rPr lang="en-GB" b="0" dirty="0">
                <a:solidFill>
                  <a:srgbClr val="FF0000"/>
                </a:solidFill>
              </a:rPr>
              <a:t>Visualise contrast groups</a:t>
            </a:r>
            <a:endParaRPr lang="en-GB" dirty="0">
              <a:solidFill>
                <a:srgbClr val="FF0000"/>
              </a:solidFill>
            </a:endParaRPr>
          </a:p>
        </p:txBody>
      </p:sp>
      <p:pic>
        <p:nvPicPr>
          <p:cNvPr id="5" name="Picture 4" descr="A picture containing indoor, wall&#10;&#10;Description automatically generated">
            <a:extLst>
              <a:ext uri="{FF2B5EF4-FFF2-40B4-BE49-F238E27FC236}">
                <a16:creationId xmlns:a16="http://schemas.microsoft.com/office/drawing/2014/main" id="{66537549-7E3D-4F37-8458-50F7DB9BF4BC}"/>
              </a:ext>
            </a:extLst>
          </p:cNvPr>
          <p:cNvPicPr>
            <a:picLocks noChangeAspect="1"/>
          </p:cNvPicPr>
          <p:nvPr/>
        </p:nvPicPr>
        <p:blipFill>
          <a:blip r:embed="rId3"/>
          <a:stretch>
            <a:fillRect/>
          </a:stretch>
        </p:blipFill>
        <p:spPr>
          <a:xfrm>
            <a:off x="5166574" y="2475512"/>
            <a:ext cx="2010056" cy="1057423"/>
          </a:xfrm>
          <a:prstGeom prst="rect">
            <a:avLst/>
          </a:prstGeom>
        </p:spPr>
      </p:pic>
      <p:sp>
        <p:nvSpPr>
          <p:cNvPr id="15" name="TextBox 14">
            <a:extLst>
              <a:ext uri="{FF2B5EF4-FFF2-40B4-BE49-F238E27FC236}">
                <a16:creationId xmlns:a16="http://schemas.microsoft.com/office/drawing/2014/main" id="{87BEEDE0-21DA-4D69-8070-669FB411DB49}"/>
              </a:ext>
            </a:extLst>
          </p:cNvPr>
          <p:cNvSpPr txBox="1"/>
          <p:nvPr/>
        </p:nvSpPr>
        <p:spPr>
          <a:xfrm>
            <a:off x="4822158" y="3556758"/>
            <a:ext cx="2705208" cy="922688"/>
          </a:xfrm>
          <a:prstGeom prst="rect">
            <a:avLst/>
          </a:prstGeom>
          <a:noFill/>
        </p:spPr>
        <p:txBody>
          <a:bodyPr wrap="square" rtlCol="0">
            <a:spAutoFit/>
          </a:bodyPr>
          <a:lstStyle/>
          <a:p>
            <a:pPr algn="ctr">
              <a:lnSpc>
                <a:spcPts val="1600"/>
              </a:lnSpc>
            </a:pPr>
            <a:r>
              <a:rPr lang="en-GB" dirty="0">
                <a:solidFill>
                  <a:srgbClr val="FF0000"/>
                </a:solidFill>
              </a:rPr>
              <a:t>c</a:t>
            </a:r>
            <a:r>
              <a:rPr lang="en-GB" b="0" dirty="0">
                <a:solidFill>
                  <a:srgbClr val="FF0000"/>
                </a:solidFill>
              </a:rPr>
              <a:t>ontrast.csv spreadsheet; first column is treatment and second column is control </a:t>
            </a:r>
            <a:endParaRPr lang="en-GB" dirty="0">
              <a:solidFill>
                <a:srgbClr val="FF0000"/>
              </a:solidFill>
            </a:endParaRPr>
          </a:p>
        </p:txBody>
      </p:sp>
      <p:sp>
        <p:nvSpPr>
          <p:cNvPr id="16" name="Title 1">
            <a:extLst>
              <a:ext uri="{FF2B5EF4-FFF2-40B4-BE49-F238E27FC236}">
                <a16:creationId xmlns:a16="http://schemas.microsoft.com/office/drawing/2014/main" id="{3A07B92E-A178-4A2C-B2D9-F954965F044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7" name="Picture 16">
            <a:extLst>
              <a:ext uri="{FF2B5EF4-FFF2-40B4-BE49-F238E27FC236}">
                <a16:creationId xmlns:a16="http://schemas.microsoft.com/office/drawing/2014/main" id="{F2E08DF2-2544-4CD6-862C-041725426AA4}"/>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318083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Content Placeholder 2">
            <a:extLst>
              <a:ext uri="{FF2B5EF4-FFF2-40B4-BE49-F238E27FC236}">
                <a16:creationId xmlns:a16="http://schemas.microsoft.com/office/drawing/2014/main" id="{0A3CD2B1-9BEF-4D9C-940D-3ACF752CE99E}"/>
              </a:ext>
            </a:extLst>
          </p:cNvPr>
          <p:cNvSpPr>
            <a:spLocks noGrp="1"/>
          </p:cNvSpPr>
          <p:nvPr>
            <p:ph idx="4294967295"/>
          </p:nvPr>
        </p:nvSpPr>
        <p:spPr>
          <a:xfrm>
            <a:off x="387532" y="1042855"/>
            <a:ext cx="8229600" cy="830345"/>
          </a:xfrm>
          <a:prstGeom prst="rect">
            <a:avLst/>
          </a:prstGeom>
        </p:spPr>
        <p:txBody>
          <a:bodyPr>
            <a:normAutofit/>
          </a:bodyPr>
          <a:lstStyle/>
          <a:p>
            <a:r>
              <a:rPr lang="en-US" sz="2800" dirty="0"/>
              <a:t>Definition </a:t>
            </a:r>
            <a:r>
              <a:rPr lang="en-GB" sz="2800" dirty="0"/>
              <a:t>of DE, DAS and DTU, and statistics</a:t>
            </a:r>
          </a:p>
        </p:txBody>
      </p:sp>
      <p:pic>
        <p:nvPicPr>
          <p:cNvPr id="2" name="Picture 1">
            <a:extLst>
              <a:ext uri="{FF2B5EF4-FFF2-40B4-BE49-F238E27FC236}">
                <a16:creationId xmlns:a16="http://schemas.microsoft.com/office/drawing/2014/main" id="{14DF037B-9262-4AEE-A25E-762B089CEFE0}"/>
              </a:ext>
            </a:extLst>
          </p:cNvPr>
          <p:cNvPicPr>
            <a:picLocks noChangeAspect="1"/>
          </p:cNvPicPr>
          <p:nvPr/>
        </p:nvPicPr>
        <p:blipFill>
          <a:blip r:embed="rId2"/>
          <a:stretch>
            <a:fillRect/>
          </a:stretch>
        </p:blipFill>
        <p:spPr>
          <a:xfrm>
            <a:off x="705952" y="2892634"/>
            <a:ext cx="7117287" cy="4026326"/>
          </a:xfrm>
          <a:prstGeom prst="rect">
            <a:avLst/>
          </a:prstGeom>
          <a:solidFill>
            <a:srgbClr val="FFFFFF"/>
          </a:solidFill>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9DF8AE8-A419-4193-A2E2-AFE324A7721F}"/>
                  </a:ext>
                </a:extLst>
              </p:cNvPr>
              <p:cNvSpPr/>
              <p:nvPr/>
            </p:nvSpPr>
            <p:spPr>
              <a:xfrm>
                <a:off x="735875" y="1481227"/>
                <a:ext cx="7215051" cy="1661993"/>
              </a:xfrm>
              <a:prstGeom prst="rect">
                <a:avLst/>
              </a:prstGeom>
            </p:spPr>
            <p:txBody>
              <a:bodyPr wrap="square">
                <a:spAutoFit/>
              </a:bodyPr>
              <a:lstStyle/>
              <a:p>
                <a:pPr marL="144000" indent="-144000">
                  <a:buFont typeface="Arial" panose="020B0604020202020204" pitchFamily="34" charset="0"/>
                  <a:buChar char="•"/>
                </a:pPr>
                <a:r>
                  <a:rPr lang="en-GB" sz="1700" dirty="0">
                    <a:solidFill>
                      <a:schemeClr val="tx1">
                        <a:lumMod val="50000"/>
                      </a:schemeClr>
                    </a:solidFill>
                    <a:latin typeface="-apple-system"/>
                  </a:rPr>
                  <a:t>Contrast groups: refer to the conditions to compare</a:t>
                </a:r>
              </a:p>
              <a:p>
                <a:pPr marL="144000" indent="-144000">
                  <a:buFont typeface="Arial" panose="020B0604020202020204" pitchFamily="34" charset="0"/>
                  <a:buChar char="•"/>
                </a:pPr>
                <a:r>
                  <a:rPr lang="en-US" sz="1700" dirty="0">
                    <a:solidFill>
                      <a:schemeClr val="tx1">
                        <a:lumMod val="50000"/>
                      </a:schemeClr>
                    </a:solidFill>
                    <a:latin typeface="-apple-system"/>
                  </a:rPr>
                  <a:t>Adjusted p-value: p-values are adjusted to control FDR</a:t>
                </a:r>
              </a:p>
              <a:p>
                <a:pPr marL="144000" indent="-144000">
                  <a:buFont typeface="Arial" panose="020B0604020202020204" pitchFamily="34" charset="0"/>
                  <a:buChar char="•"/>
                </a:pPr>
                <a14:m>
                  <m:oMath xmlns:m="http://schemas.openxmlformats.org/officeDocument/2006/math">
                    <m:sSub>
                      <m:sSubPr>
                        <m:ctrlPr>
                          <a:rPr lang="en-US" sz="1700" b="0" i="1" smtClean="0">
                            <a:solidFill>
                              <a:schemeClr val="tx1">
                                <a:lumMod val="50000"/>
                              </a:schemeClr>
                            </a:solidFill>
                            <a:latin typeface="Cambria Math" panose="02040503050406030204" pitchFamily="18" charset="0"/>
                          </a:rPr>
                        </m:ctrlPr>
                      </m:sSubPr>
                      <m:e>
                        <m:r>
                          <a:rPr lang="en-US" sz="1700" b="0" i="1" smtClean="0">
                            <a:solidFill>
                              <a:schemeClr val="tx1">
                                <a:lumMod val="50000"/>
                              </a:schemeClr>
                            </a:solidFill>
                            <a:latin typeface="Cambria Math" panose="02040503050406030204" pitchFamily="18" charset="0"/>
                          </a:rPr>
                          <m:t>𝐿</m:t>
                        </m:r>
                      </m:e>
                      <m:sub>
                        <m:r>
                          <a:rPr lang="en-US" sz="1700" b="0" i="1" smtClean="0">
                            <a:solidFill>
                              <a:schemeClr val="tx1">
                                <a:lumMod val="50000"/>
                              </a:schemeClr>
                            </a:solidFill>
                            <a:latin typeface="Cambria Math" panose="02040503050406030204" pitchFamily="18" charset="0"/>
                          </a:rPr>
                          <m:t>2</m:t>
                        </m:r>
                      </m:sub>
                    </m:sSub>
                    <m:r>
                      <a:rPr lang="en-US" sz="1700" b="0" i="1" smtClean="0">
                        <a:solidFill>
                          <a:schemeClr val="tx1">
                            <a:lumMod val="50000"/>
                          </a:schemeClr>
                        </a:solidFill>
                        <a:latin typeface="Cambria Math" panose="02040503050406030204" pitchFamily="18" charset="0"/>
                      </a:rPr>
                      <m:t>𝐹𝐶</m:t>
                    </m:r>
                  </m:oMath>
                </a14:m>
                <a:r>
                  <a:rPr lang="en-GB" sz="1700" dirty="0">
                    <a:solidFill>
                      <a:schemeClr val="tx1">
                        <a:lumMod val="50000"/>
                      </a:schemeClr>
                    </a:solidFill>
                  </a:rPr>
                  <a:t>: log2-fold change of expression based on contrast groups</a:t>
                </a:r>
              </a:p>
              <a:p>
                <a:pPr marL="144000" indent="-144000">
                  <a:buFont typeface="Arial" panose="020B0604020202020204" pitchFamily="34" charset="0"/>
                  <a:buChar char="•"/>
                </a:pPr>
                <a14:m>
                  <m:oMath xmlns:m="http://schemas.openxmlformats.org/officeDocument/2006/math">
                    <m:r>
                      <a:rPr lang="en-US" sz="1700" b="0" i="1" smtClean="0">
                        <a:solidFill>
                          <a:schemeClr val="tx1">
                            <a:lumMod val="50000"/>
                          </a:schemeClr>
                        </a:solidFill>
                        <a:latin typeface="Cambria Math" panose="02040503050406030204" pitchFamily="18" charset="0"/>
                      </a:rPr>
                      <m:t>𝑃𝑆</m:t>
                    </m:r>
                  </m:oMath>
                </a14:m>
                <a:r>
                  <a:rPr lang="en-GB" sz="1700" dirty="0">
                    <a:solidFill>
                      <a:schemeClr val="tx1">
                        <a:lumMod val="50000"/>
                      </a:schemeClr>
                    </a:solidFill>
                  </a:rPr>
                  <a:t>:  transcript percent spliced (i.e. ratio of transcript to gene expression)</a:t>
                </a:r>
              </a:p>
              <a:p>
                <a:pPr marL="144000" indent="-144000">
                  <a:buFont typeface="Arial" panose="020B0604020202020204" pitchFamily="34" charset="0"/>
                  <a:buChar char="•"/>
                </a:pPr>
                <a14:m>
                  <m:oMath xmlns:m="http://schemas.openxmlformats.org/officeDocument/2006/math">
                    <m:r>
                      <m:rPr>
                        <m:sty m:val="p"/>
                      </m:rPr>
                      <a:rPr lang="en-US" sz="1700" b="0" i="0" smtClean="0">
                        <a:solidFill>
                          <a:schemeClr val="tx1">
                            <a:lumMod val="50000"/>
                          </a:schemeClr>
                        </a:solidFill>
                        <a:latin typeface="Cambria Math" panose="02040503050406030204" pitchFamily="18" charset="0"/>
                      </a:rPr>
                      <m:t>Δ</m:t>
                    </m:r>
                    <m:r>
                      <a:rPr lang="en-US" sz="1700" b="0" i="1" smtClean="0">
                        <a:solidFill>
                          <a:schemeClr val="tx1">
                            <a:lumMod val="50000"/>
                          </a:schemeClr>
                        </a:solidFill>
                        <a:latin typeface="Cambria Math" panose="02040503050406030204" pitchFamily="18" charset="0"/>
                      </a:rPr>
                      <m:t>𝑃𝑆</m:t>
                    </m:r>
                  </m:oMath>
                </a14:m>
                <a:r>
                  <a:rPr lang="en-GB" sz="1700" dirty="0">
                    <a:solidFill>
                      <a:schemeClr val="tx1">
                        <a:lumMod val="50000"/>
                      </a:schemeClr>
                    </a:solidFill>
                  </a:rPr>
                  <a:t>: PS differences based on contrast groups</a:t>
                </a:r>
              </a:p>
              <a:p>
                <a:pPr marL="144000" indent="-144000">
                  <a:buFont typeface="Arial" panose="020B0604020202020204" pitchFamily="34" charset="0"/>
                  <a:buChar char="•"/>
                </a:pPr>
                <a:endParaRPr lang="en-GB" sz="1700" dirty="0">
                  <a:solidFill>
                    <a:schemeClr val="tx1">
                      <a:lumMod val="50000"/>
                    </a:schemeClr>
                  </a:solidFill>
                </a:endParaRPr>
              </a:p>
            </p:txBody>
          </p:sp>
        </mc:Choice>
        <mc:Fallback xmlns="">
          <p:sp>
            <p:nvSpPr>
              <p:cNvPr id="3" name="Rectangle 2">
                <a:extLst>
                  <a:ext uri="{FF2B5EF4-FFF2-40B4-BE49-F238E27FC236}">
                    <a16:creationId xmlns:a16="http://schemas.microsoft.com/office/drawing/2014/main" id="{29DF8AE8-A419-4193-A2E2-AFE324A7721F}"/>
                  </a:ext>
                </a:extLst>
              </p:cNvPr>
              <p:cNvSpPr>
                <a:spLocks noRot="1" noChangeAspect="1" noMove="1" noResize="1" noEditPoints="1" noAdjustHandles="1" noChangeArrowheads="1" noChangeShapeType="1" noTextEdit="1"/>
              </p:cNvSpPr>
              <p:nvPr/>
            </p:nvSpPr>
            <p:spPr>
              <a:xfrm>
                <a:off x="735875" y="1481227"/>
                <a:ext cx="7215051" cy="1661993"/>
              </a:xfrm>
              <a:prstGeom prst="rect">
                <a:avLst/>
              </a:prstGeom>
              <a:blipFill>
                <a:blip r:embed="rId3"/>
                <a:stretch>
                  <a:fillRect l="-423" t="-1465"/>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87ACC2EC-1DC5-4C5F-B25B-D81F8A76F11C}"/>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8" name="Picture 7">
            <a:extLst>
              <a:ext uri="{FF2B5EF4-FFF2-40B4-BE49-F238E27FC236}">
                <a16:creationId xmlns:a16="http://schemas.microsoft.com/office/drawing/2014/main" id="{7BD00DFE-B150-4097-A5B0-79DB74480A28}"/>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600671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Content Placeholder 2">
            <a:extLst>
              <a:ext uri="{FF2B5EF4-FFF2-40B4-BE49-F238E27FC236}">
                <a16:creationId xmlns:a16="http://schemas.microsoft.com/office/drawing/2014/main" id="{0A3CD2B1-9BEF-4D9C-940D-3ACF752CE99E}"/>
              </a:ext>
            </a:extLst>
          </p:cNvPr>
          <p:cNvSpPr>
            <a:spLocks noGrp="1"/>
          </p:cNvSpPr>
          <p:nvPr>
            <p:ph idx="4294967295"/>
          </p:nvPr>
        </p:nvSpPr>
        <p:spPr>
          <a:xfrm>
            <a:off x="387532" y="1042855"/>
            <a:ext cx="8229600" cy="830345"/>
          </a:xfrm>
          <a:prstGeom prst="rect">
            <a:avLst/>
          </a:prstGeom>
        </p:spPr>
        <p:txBody>
          <a:bodyPr>
            <a:normAutofit/>
          </a:bodyPr>
          <a:lstStyle/>
          <a:p>
            <a:r>
              <a:rPr lang="en-GB" sz="2800" dirty="0"/>
              <a:t>Step 2: DE gene analysis based on gene expression</a:t>
            </a:r>
          </a:p>
        </p:txBody>
      </p:sp>
      <p:pic>
        <p:nvPicPr>
          <p:cNvPr id="4" name="Picture 3" descr="A screenshot of a social media post&#10;&#10;Description automatically generated">
            <a:extLst>
              <a:ext uri="{FF2B5EF4-FFF2-40B4-BE49-F238E27FC236}">
                <a16:creationId xmlns:a16="http://schemas.microsoft.com/office/drawing/2014/main" id="{42D80FB6-4048-42FE-B2B6-EA0CE471251D}"/>
              </a:ext>
            </a:extLst>
          </p:cNvPr>
          <p:cNvPicPr>
            <a:picLocks noChangeAspect="1"/>
          </p:cNvPicPr>
          <p:nvPr/>
        </p:nvPicPr>
        <p:blipFill>
          <a:blip r:embed="rId2"/>
          <a:stretch>
            <a:fillRect/>
          </a:stretch>
        </p:blipFill>
        <p:spPr>
          <a:xfrm>
            <a:off x="526868" y="2232569"/>
            <a:ext cx="3497412" cy="4352190"/>
          </a:xfrm>
          <a:prstGeom prst="rect">
            <a:avLst/>
          </a:prstGeom>
        </p:spPr>
      </p:pic>
      <p:sp>
        <p:nvSpPr>
          <p:cNvPr id="16" name="Rectangle 15">
            <a:extLst>
              <a:ext uri="{FF2B5EF4-FFF2-40B4-BE49-F238E27FC236}">
                <a16:creationId xmlns:a16="http://schemas.microsoft.com/office/drawing/2014/main" id="{EC54D111-244F-4CF2-9866-277CC2622D85}"/>
              </a:ext>
            </a:extLst>
          </p:cNvPr>
          <p:cNvSpPr/>
          <p:nvPr/>
        </p:nvSpPr>
        <p:spPr>
          <a:xfrm>
            <a:off x="532872" y="2610727"/>
            <a:ext cx="2053574" cy="60505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7" name="Straight Arrow Connector 16">
            <a:extLst>
              <a:ext uri="{FF2B5EF4-FFF2-40B4-BE49-F238E27FC236}">
                <a16:creationId xmlns:a16="http://schemas.microsoft.com/office/drawing/2014/main" id="{C502C85F-07ED-427A-9E87-A3D15BFDF616}"/>
              </a:ext>
            </a:extLst>
          </p:cNvPr>
          <p:cNvCxnSpPr>
            <a:cxnSpLocks/>
            <a:stCxn id="16" idx="3"/>
          </p:cNvCxnSpPr>
          <p:nvPr/>
        </p:nvCxnSpPr>
        <p:spPr>
          <a:xfrm flipV="1">
            <a:off x="2586446" y="2913253"/>
            <a:ext cx="1553774" cy="1"/>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57D20D3-C2DD-451F-A9C9-063761DA9072}"/>
              </a:ext>
            </a:extLst>
          </p:cNvPr>
          <p:cNvSpPr txBox="1"/>
          <p:nvPr/>
        </p:nvSpPr>
        <p:spPr>
          <a:xfrm>
            <a:off x="4111366" y="2314138"/>
            <a:ext cx="5032634" cy="1711366"/>
          </a:xfrm>
          <a:prstGeom prst="rect">
            <a:avLst/>
          </a:prstGeom>
          <a:noFill/>
        </p:spPr>
        <p:txBody>
          <a:bodyPr wrap="square" rtlCol="0">
            <a:spAutoFit/>
          </a:bodyPr>
          <a:lstStyle/>
          <a:p>
            <a:pPr>
              <a:lnSpc>
                <a:spcPts val="1800"/>
              </a:lnSpc>
            </a:pPr>
            <a:r>
              <a:rPr lang="en-GB" dirty="0">
                <a:solidFill>
                  <a:srgbClr val="FF0000"/>
                </a:solidFill>
              </a:rPr>
              <a:t>Two pipelines are provided for DE analysis: “limma-voom” and  “edgeR”. The edgeR pipeline includes two methods: glmQL and glm. Limma-voom and glmQL have comparable performance in practice and both have better FDR control than glm.</a:t>
            </a:r>
          </a:p>
          <a:p>
            <a:pPr>
              <a:lnSpc>
                <a:spcPts val="1800"/>
              </a:lnSpc>
            </a:pPr>
            <a:r>
              <a:rPr lang="en-GB" dirty="0">
                <a:solidFill>
                  <a:srgbClr val="FF0000"/>
                </a:solidFill>
              </a:rPr>
              <a:t>Note: the edgeR pipeline in this App is still being tested, so use limma-voom just now.</a:t>
            </a:r>
          </a:p>
        </p:txBody>
      </p:sp>
      <p:sp>
        <p:nvSpPr>
          <p:cNvPr id="19" name="Rectangle 18">
            <a:extLst>
              <a:ext uri="{FF2B5EF4-FFF2-40B4-BE49-F238E27FC236}">
                <a16:creationId xmlns:a16="http://schemas.microsoft.com/office/drawing/2014/main" id="{1741174B-439A-437C-9791-5A49B565DBC8}"/>
              </a:ext>
            </a:extLst>
          </p:cNvPr>
          <p:cNvSpPr/>
          <p:nvPr/>
        </p:nvSpPr>
        <p:spPr>
          <a:xfrm>
            <a:off x="457201" y="1470284"/>
            <a:ext cx="8368936" cy="646331"/>
          </a:xfrm>
          <a:prstGeom prst="rect">
            <a:avLst/>
          </a:prstGeom>
        </p:spPr>
        <p:txBody>
          <a:bodyPr wrap="square">
            <a:spAutoFit/>
          </a:bodyPr>
          <a:lstStyle/>
          <a:p>
            <a:r>
              <a:rPr lang="en-GB" dirty="0"/>
              <a:t>A gene is identified as DE in a contrast group if L</a:t>
            </a:r>
            <a:r>
              <a:rPr lang="en-GB" baseline="-25000" dirty="0"/>
              <a:t>2</a:t>
            </a:r>
            <a:r>
              <a:rPr lang="en-GB" dirty="0"/>
              <a:t>FC of expression ≥ cut-off and with adjusted p-value &lt; cut-off (same to DE transcript).</a:t>
            </a:r>
          </a:p>
        </p:txBody>
      </p:sp>
      <p:sp>
        <p:nvSpPr>
          <p:cNvPr id="20" name="Rectangle 19">
            <a:extLst>
              <a:ext uri="{FF2B5EF4-FFF2-40B4-BE49-F238E27FC236}">
                <a16:creationId xmlns:a16="http://schemas.microsoft.com/office/drawing/2014/main" id="{1103A88C-084E-4EBF-875D-3B5C82BCC33D}"/>
              </a:ext>
            </a:extLst>
          </p:cNvPr>
          <p:cNvSpPr/>
          <p:nvPr/>
        </p:nvSpPr>
        <p:spPr>
          <a:xfrm>
            <a:off x="532871" y="3964481"/>
            <a:ext cx="3420819" cy="60505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4016105A-EF0C-4FD8-AFB0-4A0D1816D94B}"/>
              </a:ext>
            </a:extLst>
          </p:cNvPr>
          <p:cNvSpPr txBox="1"/>
          <p:nvPr/>
        </p:nvSpPr>
        <p:spPr>
          <a:xfrm>
            <a:off x="1082146" y="4159675"/>
            <a:ext cx="3000104" cy="307135"/>
          </a:xfrm>
          <a:prstGeom prst="rect">
            <a:avLst/>
          </a:prstGeom>
          <a:noFill/>
        </p:spPr>
        <p:txBody>
          <a:bodyPr wrap="square" rtlCol="0">
            <a:spAutoFit/>
          </a:bodyPr>
          <a:lstStyle/>
          <a:p>
            <a:pPr>
              <a:lnSpc>
                <a:spcPts val="1600"/>
              </a:lnSpc>
            </a:pPr>
            <a:r>
              <a:rPr lang="en-GB" dirty="0">
                <a:solidFill>
                  <a:srgbClr val="FF0000"/>
                </a:solidFill>
              </a:rPr>
              <a:t>Select p-value adjust method</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A85E6F-08EC-4B95-90A0-EA843DD91C47}"/>
                  </a:ext>
                </a:extLst>
              </p:cNvPr>
              <p:cNvSpPr txBox="1"/>
              <p:nvPr/>
            </p:nvSpPr>
            <p:spPr>
              <a:xfrm>
                <a:off x="3936273" y="5013464"/>
                <a:ext cx="3000104" cy="1018869"/>
              </a:xfrm>
              <a:prstGeom prst="rect">
                <a:avLst/>
              </a:prstGeom>
              <a:noFill/>
            </p:spPr>
            <p:txBody>
              <a:bodyPr wrap="square" rtlCol="0">
                <a:spAutoFit/>
              </a:bodyPr>
              <a:lstStyle/>
              <a:p>
                <a:pPr>
                  <a:lnSpc>
                    <a:spcPts val="1800"/>
                  </a:lnSpc>
                </a:pPr>
                <a:r>
                  <a:rPr lang="en-GB" dirty="0">
                    <a:solidFill>
                      <a:srgbClr val="FF0000"/>
                    </a:solidFill>
                  </a:rPr>
                  <a:t>Select cut-offs for p-values and L</a:t>
                </a:r>
                <a:r>
                  <a:rPr lang="en-GB" baseline="-25000" dirty="0">
                    <a:solidFill>
                      <a:srgbClr val="FF0000"/>
                    </a:solidFill>
                  </a:rPr>
                  <a:t>2</a:t>
                </a:r>
                <a:r>
                  <a:rPr lang="en-GB" dirty="0">
                    <a:solidFill>
                      <a:srgbClr val="FF0000"/>
                    </a:solidFill>
                  </a:rPr>
                  <a:t>FCs. Defaults:</a:t>
                </a:r>
              </a:p>
              <a:p>
                <a:pPr marL="144000" indent="-144000">
                  <a:lnSpc>
                    <a:spcPts val="1800"/>
                  </a:lnSpc>
                  <a:buFont typeface="Arial" panose="020B0604020202020204" pitchFamily="34" charset="0"/>
                  <a:buChar char="•"/>
                </a:pPr>
                <a:r>
                  <a:rPr lang="en-GB" dirty="0">
                    <a:solidFill>
                      <a:srgbClr val="FF0000"/>
                    </a:solidFill>
                  </a:rPr>
                  <a:t>L</a:t>
                </a:r>
                <a:r>
                  <a:rPr lang="en-GB" baseline="-25000" dirty="0">
                    <a:solidFill>
                      <a:srgbClr val="FF0000"/>
                    </a:solidFill>
                  </a:rPr>
                  <a:t>2</a:t>
                </a:r>
                <a:r>
                  <a:rPr lang="en-GB" dirty="0">
                    <a:solidFill>
                      <a:srgbClr val="FF0000"/>
                    </a:solidFill>
                  </a:rPr>
                  <a:t>FC </a:t>
                </a:r>
                <a14:m>
                  <m:oMath xmlns:m="http://schemas.openxmlformats.org/officeDocument/2006/math">
                    <m:r>
                      <a:rPr lang="en-GB" b="0" i="1" smtClean="0">
                        <a:solidFill>
                          <a:srgbClr val="FF0000"/>
                        </a:solidFill>
                        <a:latin typeface="Cambria Math" panose="02040503050406030204" pitchFamily="18" charset="0"/>
                      </a:rPr>
                      <m:t>≥</m:t>
                    </m:r>
                  </m:oMath>
                </a14:m>
                <a:r>
                  <a:rPr lang="en-GB" dirty="0">
                    <a:solidFill>
                      <a:srgbClr val="FF0000"/>
                    </a:solidFill>
                  </a:rPr>
                  <a:t> 1</a:t>
                </a:r>
              </a:p>
              <a:p>
                <a:pPr marL="144000" indent="-144000">
                  <a:lnSpc>
                    <a:spcPts val="1800"/>
                  </a:lnSpc>
                  <a:buFont typeface="Arial" panose="020B0604020202020204" pitchFamily="34" charset="0"/>
                  <a:buChar char="•"/>
                </a:pPr>
                <a:r>
                  <a:rPr lang="en-GB" dirty="0">
                    <a:solidFill>
                      <a:srgbClr val="FF0000"/>
                    </a:solidFill>
                  </a:rPr>
                  <a:t>P-value&lt;0.01</a:t>
                </a:r>
              </a:p>
            </p:txBody>
          </p:sp>
        </mc:Choice>
        <mc:Fallback xmlns="">
          <p:sp>
            <p:nvSpPr>
              <p:cNvPr id="22" name="TextBox 21">
                <a:extLst>
                  <a:ext uri="{FF2B5EF4-FFF2-40B4-BE49-F238E27FC236}">
                    <a16:creationId xmlns:a16="http://schemas.microsoft.com/office/drawing/2014/main" id="{18A85E6F-08EC-4B95-90A0-EA843DD91C47}"/>
                  </a:ext>
                </a:extLst>
              </p:cNvPr>
              <p:cNvSpPr txBox="1">
                <a:spLocks noRot="1" noChangeAspect="1" noMove="1" noResize="1" noEditPoints="1" noAdjustHandles="1" noChangeArrowheads="1" noChangeShapeType="1" noTextEdit="1"/>
              </p:cNvSpPr>
              <p:nvPr/>
            </p:nvSpPr>
            <p:spPr>
              <a:xfrm>
                <a:off x="3936273" y="5013464"/>
                <a:ext cx="3000104" cy="1018869"/>
              </a:xfrm>
              <a:prstGeom prst="rect">
                <a:avLst/>
              </a:prstGeom>
              <a:blipFill>
                <a:blip r:embed="rId3"/>
                <a:stretch>
                  <a:fillRect l="-1829" t="-7143" b="-8333"/>
                </a:stretch>
              </a:blipFill>
            </p:spPr>
            <p:txBody>
              <a:bodyPr/>
              <a:lstStyle/>
              <a:p>
                <a:r>
                  <a:rPr lang="en-GB">
                    <a:noFill/>
                  </a:rPr>
                  <a:t> </a:t>
                </a:r>
              </a:p>
            </p:txBody>
          </p:sp>
        </mc:Fallback>
      </mc:AlternateContent>
      <p:sp>
        <p:nvSpPr>
          <p:cNvPr id="13" name="Title 1">
            <a:extLst>
              <a:ext uri="{FF2B5EF4-FFF2-40B4-BE49-F238E27FC236}">
                <a16:creationId xmlns:a16="http://schemas.microsoft.com/office/drawing/2014/main" id="{5CADA003-EAA2-4AAC-A655-9440ED2B6164}"/>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5" name="Picture 14">
            <a:extLst>
              <a:ext uri="{FF2B5EF4-FFF2-40B4-BE49-F238E27FC236}">
                <a16:creationId xmlns:a16="http://schemas.microsoft.com/office/drawing/2014/main" id="{C1D882CD-B7B5-4596-A183-72457D4A0C55}"/>
              </a:ext>
            </a:extLst>
          </p:cNvPr>
          <p:cNvPicPr>
            <a:picLocks noChangeAspect="1"/>
          </p:cNvPicPr>
          <p:nvPr/>
        </p:nvPicPr>
        <p:blipFill rotWithShape="1">
          <a:blip r:embed="rId4"/>
          <a:srcRect r="76125"/>
          <a:stretch/>
        </p:blipFill>
        <p:spPr>
          <a:xfrm>
            <a:off x="71885" y="106873"/>
            <a:ext cx="474261" cy="665873"/>
          </a:xfrm>
          <a:prstGeom prst="rect">
            <a:avLst/>
          </a:prstGeom>
        </p:spPr>
      </p:pic>
      <p:sp>
        <p:nvSpPr>
          <p:cNvPr id="25" name="Rectangle 24">
            <a:extLst>
              <a:ext uri="{FF2B5EF4-FFF2-40B4-BE49-F238E27FC236}">
                <a16:creationId xmlns:a16="http://schemas.microsoft.com/office/drawing/2014/main" id="{F6379794-92AB-4D8F-803B-793F38677D0D}"/>
              </a:ext>
            </a:extLst>
          </p:cNvPr>
          <p:cNvSpPr/>
          <p:nvPr/>
        </p:nvSpPr>
        <p:spPr>
          <a:xfrm>
            <a:off x="526868" y="4627271"/>
            <a:ext cx="3420819" cy="128584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5155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pic>
        <p:nvPicPr>
          <p:cNvPr id="8" name="Picture 7" descr="A screenshot of a social media post&#10;&#10;Description automatically generated">
            <a:extLst>
              <a:ext uri="{FF2B5EF4-FFF2-40B4-BE49-F238E27FC236}">
                <a16:creationId xmlns:a16="http://schemas.microsoft.com/office/drawing/2014/main" id="{62CBE9DF-5578-434D-825B-5F46D103413B}"/>
              </a:ext>
            </a:extLst>
          </p:cNvPr>
          <p:cNvPicPr>
            <a:picLocks noChangeAspect="1"/>
          </p:cNvPicPr>
          <p:nvPr/>
        </p:nvPicPr>
        <p:blipFill>
          <a:blip r:embed="rId2"/>
          <a:stretch>
            <a:fillRect/>
          </a:stretch>
        </p:blipFill>
        <p:spPr>
          <a:xfrm>
            <a:off x="291738" y="1596086"/>
            <a:ext cx="3182420" cy="502049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49436EA-F87F-4F2D-9BE1-437CFAD29B09}"/>
              </a:ext>
            </a:extLst>
          </p:cNvPr>
          <p:cNvPicPr>
            <a:picLocks noChangeAspect="1"/>
          </p:cNvPicPr>
          <p:nvPr/>
        </p:nvPicPr>
        <p:blipFill>
          <a:blip r:embed="rId3"/>
          <a:stretch>
            <a:fillRect/>
          </a:stretch>
        </p:blipFill>
        <p:spPr>
          <a:xfrm>
            <a:off x="3583727" y="5039104"/>
            <a:ext cx="4780032" cy="1577474"/>
          </a:xfrm>
          <a:prstGeom prst="rect">
            <a:avLst/>
          </a:prstGeom>
        </p:spPr>
      </p:pic>
      <p:sp>
        <p:nvSpPr>
          <p:cNvPr id="23" name="Rectangle 22">
            <a:extLst>
              <a:ext uri="{FF2B5EF4-FFF2-40B4-BE49-F238E27FC236}">
                <a16:creationId xmlns:a16="http://schemas.microsoft.com/office/drawing/2014/main" id="{D3890DCE-6A8A-4BF9-893A-E15730E792CB}"/>
              </a:ext>
            </a:extLst>
          </p:cNvPr>
          <p:cNvSpPr/>
          <p:nvPr/>
        </p:nvSpPr>
        <p:spPr>
          <a:xfrm>
            <a:off x="291739" y="2188043"/>
            <a:ext cx="1110342" cy="5272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1518BBA-7164-4B6D-8CEC-EB08C11738BC}"/>
                  </a:ext>
                </a:extLst>
              </p:cNvPr>
              <p:cNvSpPr txBox="1"/>
              <p:nvPr/>
            </p:nvSpPr>
            <p:spPr>
              <a:xfrm>
                <a:off x="1728802" y="1944118"/>
                <a:ext cx="1881052" cy="511615"/>
              </a:xfrm>
              <a:prstGeom prst="rect">
                <a:avLst/>
              </a:prstGeom>
              <a:noFill/>
            </p:spPr>
            <p:txBody>
              <a:bodyPr wrap="square" rtlCol="0">
                <a:spAutoFit/>
              </a:bodyPr>
              <a:lstStyle/>
              <a:p>
                <a:pPr>
                  <a:lnSpc>
                    <a:spcPts val="1600"/>
                  </a:lnSpc>
                </a:pPr>
                <a:r>
                  <a:rPr lang="en-GB" dirty="0">
                    <a:solidFill>
                      <a:srgbClr val="FF0000"/>
                    </a:solidFill>
                  </a:rPr>
                  <a:t>Select abundance type to for </a:t>
                </a:r>
                <a14:m>
                  <m:oMath xmlns:m="http://schemas.openxmlformats.org/officeDocument/2006/math">
                    <m:r>
                      <m:rPr>
                        <m:sty m:val="p"/>
                      </m:rPr>
                      <a:rPr lang="en-GB" b="0" i="0" smtClean="0">
                        <a:solidFill>
                          <a:srgbClr val="FF0000"/>
                        </a:solidFill>
                        <a:latin typeface="Cambria Math" panose="02040503050406030204" pitchFamily="18" charset="0"/>
                      </a:rPr>
                      <m:t>Δ</m:t>
                    </m:r>
                    <m:r>
                      <a:rPr lang="en-GB" b="0" i="1" smtClean="0">
                        <a:solidFill>
                          <a:srgbClr val="FF0000"/>
                        </a:solidFill>
                        <a:latin typeface="Cambria Math" panose="02040503050406030204" pitchFamily="18" charset="0"/>
                      </a:rPr>
                      <m:t>𝑃𝑆</m:t>
                    </m:r>
                  </m:oMath>
                </a14:m>
                <a:endParaRPr lang="en-GB" dirty="0">
                  <a:solidFill>
                    <a:srgbClr val="FF0000"/>
                  </a:solidFill>
                </a:endParaRPr>
              </a:p>
            </p:txBody>
          </p:sp>
        </mc:Choice>
        <mc:Fallback xmlns="">
          <p:sp>
            <p:nvSpPr>
              <p:cNvPr id="24" name="TextBox 23">
                <a:extLst>
                  <a:ext uri="{FF2B5EF4-FFF2-40B4-BE49-F238E27FC236}">
                    <a16:creationId xmlns:a16="http://schemas.microsoft.com/office/drawing/2014/main" id="{A1518BBA-7164-4B6D-8CEC-EB08C11738BC}"/>
                  </a:ext>
                </a:extLst>
              </p:cNvPr>
              <p:cNvSpPr txBox="1">
                <a:spLocks noRot="1" noChangeAspect="1" noMove="1" noResize="1" noEditPoints="1" noAdjustHandles="1" noChangeArrowheads="1" noChangeShapeType="1" noTextEdit="1"/>
              </p:cNvSpPr>
              <p:nvPr/>
            </p:nvSpPr>
            <p:spPr>
              <a:xfrm>
                <a:off x="1728802" y="1944118"/>
                <a:ext cx="1881052" cy="511615"/>
              </a:xfrm>
              <a:prstGeom prst="rect">
                <a:avLst/>
              </a:prstGeom>
              <a:blipFill>
                <a:blip r:embed="rId4"/>
                <a:stretch>
                  <a:fillRect l="-2922" t="-19048" r="-2597" b="-17857"/>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9773E2B1-E2C0-4C9E-84AF-7DB4637A39CF}"/>
              </a:ext>
            </a:extLst>
          </p:cNvPr>
          <p:cNvSpPr txBox="1"/>
          <p:nvPr/>
        </p:nvSpPr>
        <p:spPr>
          <a:xfrm>
            <a:off x="1090185" y="2916680"/>
            <a:ext cx="2950592" cy="512320"/>
          </a:xfrm>
          <a:prstGeom prst="rect">
            <a:avLst/>
          </a:prstGeom>
          <a:noFill/>
        </p:spPr>
        <p:txBody>
          <a:bodyPr wrap="square" rtlCol="0">
            <a:spAutoFit/>
          </a:bodyPr>
          <a:lstStyle/>
          <a:p>
            <a:pPr>
              <a:lnSpc>
                <a:spcPts val="1600"/>
              </a:lnSpc>
            </a:pPr>
            <a:r>
              <a:rPr lang="en-GB" dirty="0">
                <a:solidFill>
                  <a:srgbClr val="FF0000"/>
                </a:solidFill>
              </a:rPr>
              <a:t>Select method to summarise gene-level DAS p-values</a:t>
            </a:r>
          </a:p>
        </p:txBody>
      </p:sp>
      <p:sp>
        <p:nvSpPr>
          <p:cNvPr id="26" name="Rectangle 25">
            <a:extLst>
              <a:ext uri="{FF2B5EF4-FFF2-40B4-BE49-F238E27FC236}">
                <a16:creationId xmlns:a16="http://schemas.microsoft.com/office/drawing/2014/main" id="{A7AA7AA4-6BB0-4D3B-8C66-50AE6ABF01A9}"/>
              </a:ext>
            </a:extLst>
          </p:cNvPr>
          <p:cNvSpPr/>
          <p:nvPr/>
        </p:nvSpPr>
        <p:spPr>
          <a:xfrm>
            <a:off x="330928" y="3422483"/>
            <a:ext cx="3143230" cy="5272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F18DFAB9-6D84-4ED1-931F-C1E1F9608A8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28D5EBE9-9B33-4417-A02B-F03FE9FF681D}"/>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221122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449DCF4D-4450-410D-8437-FAB362E969C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760286"/>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1946815" cy="400110"/>
          </a:xfrm>
          <a:prstGeom prst="rect">
            <a:avLst/>
          </a:prstGeom>
          <a:noFill/>
        </p:spPr>
        <p:txBody>
          <a:bodyPr wrap="none" rtlCol="0">
            <a:spAutoFit/>
          </a:bodyPr>
          <a:lstStyle/>
          <a:p>
            <a:r>
              <a:rPr lang="en-US" sz="2000" b="1" dirty="0"/>
              <a:t>3D analysis page</a:t>
            </a:r>
            <a:endParaRPr lang="en-GB" sz="2000" b="1" dirty="0"/>
          </a:p>
        </p:txBody>
      </p:sp>
      <p:sp>
        <p:nvSpPr>
          <p:cNvPr id="6" name="TextBox 5">
            <a:extLst>
              <a:ext uri="{FF2B5EF4-FFF2-40B4-BE49-F238E27FC236}">
                <a16:creationId xmlns:a16="http://schemas.microsoft.com/office/drawing/2014/main" id="{5F007DF1-71E4-4F03-84B3-82F2C48996F7}"/>
              </a:ext>
            </a:extLst>
          </p:cNvPr>
          <p:cNvSpPr txBox="1"/>
          <p:nvPr/>
        </p:nvSpPr>
        <p:spPr>
          <a:xfrm>
            <a:off x="1209678" y="2928990"/>
            <a:ext cx="2175917" cy="369332"/>
          </a:xfrm>
          <a:prstGeom prst="rect">
            <a:avLst/>
          </a:prstGeom>
          <a:solidFill>
            <a:schemeClr val="bg1"/>
          </a:solidFill>
        </p:spPr>
        <p:txBody>
          <a:bodyPr wrap="none" rtlCol="0">
            <a:spAutoFit/>
          </a:bodyPr>
          <a:lstStyle/>
          <a:p>
            <a:r>
              <a:rPr lang="en-US" dirty="0">
                <a:solidFill>
                  <a:srgbClr val="FF0000"/>
                </a:solidFill>
              </a:rPr>
              <a:t>Click Result summary</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97484984-E7AE-49DA-A3DA-8FB12A9A7D8C}"/>
              </a:ext>
            </a:extLst>
          </p:cNvPr>
          <p:cNvCxnSpPr>
            <a:cxnSpLocks/>
            <a:endCxn id="6" idx="1"/>
          </p:cNvCxnSpPr>
          <p:nvPr/>
        </p:nvCxnSpPr>
        <p:spPr>
          <a:xfrm>
            <a:off x="1027620" y="3002593"/>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BC8378FE-D44C-409F-A7DA-F83C780D635F}"/>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F8E33A6D-843C-4A93-88F6-0D9705C21810}"/>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212821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FDC1ABA4-84DB-46E5-B88C-E22EFF79A11D}"/>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982412"/>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itle 1">
            <a:extLst>
              <a:ext uri="{FF2B5EF4-FFF2-40B4-BE49-F238E27FC236}">
                <a16:creationId xmlns:a16="http://schemas.microsoft.com/office/drawing/2014/main" id="{6F7EC27A-A663-4FD0-8D03-9391E3BDA6F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7" name="Picture 6">
            <a:extLst>
              <a:ext uri="{FF2B5EF4-FFF2-40B4-BE49-F238E27FC236}">
                <a16:creationId xmlns:a16="http://schemas.microsoft.com/office/drawing/2014/main" id="{7243AE34-430C-4961-80D0-F824417E8ED4}"/>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28987476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274CC4C2-352A-41F4-9DD4-E73068D4D3BC}"/>
              </a:ext>
            </a:extLst>
          </p:cNvPr>
          <p:cNvSpPr/>
          <p:nvPr/>
        </p:nvSpPr>
        <p:spPr>
          <a:xfrm>
            <a:off x="239486" y="3579077"/>
            <a:ext cx="8665028" cy="2947992"/>
          </a:xfrm>
          <a:prstGeom prst="rect">
            <a:avLst/>
          </a:prstGeom>
          <a:solidFill>
            <a:schemeClr val="bg1"/>
          </a:solidFill>
          <a:ln w="1905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F886BA53-E702-48B8-AA1F-F177E935D3E3}"/>
              </a:ext>
            </a:extLst>
          </p:cNvPr>
          <p:cNvSpPr>
            <a:spLocks noGrp="1"/>
          </p:cNvSpPr>
          <p:nvPr>
            <p:ph idx="4294967295"/>
          </p:nvPr>
        </p:nvSpPr>
        <p:spPr>
          <a:xfrm>
            <a:off x="239486" y="833839"/>
            <a:ext cx="8229600" cy="2654115"/>
          </a:xfrm>
          <a:prstGeom prst="rect">
            <a:avLst/>
          </a:prstGeom>
        </p:spPr>
        <p:txBody>
          <a:bodyPr>
            <a:normAutofit/>
          </a:bodyPr>
          <a:lstStyle/>
          <a:p>
            <a:pPr marL="0" indent="0">
              <a:buNone/>
            </a:pPr>
            <a:r>
              <a:rPr lang="en-GB" sz="2000" i="1" dirty="0"/>
              <a:t>Comparative expression analysis based on RNA-seq</a:t>
            </a:r>
            <a:r>
              <a:rPr lang="zh-CN" altLang="en-US" sz="2000" i="1" dirty="0"/>
              <a:t> </a:t>
            </a:r>
            <a:r>
              <a:rPr lang="en-GB" altLang="zh-CN" sz="2000" i="1" dirty="0"/>
              <a:t>(3D):</a:t>
            </a:r>
            <a:endParaRPr lang="en-GB" sz="2000" i="1" dirty="0"/>
          </a:p>
          <a:p>
            <a:r>
              <a:rPr lang="en-GB" sz="2000" dirty="0"/>
              <a:t>Differential expression (</a:t>
            </a:r>
            <a:r>
              <a:rPr lang="en-GB" sz="2000" b="1" dirty="0"/>
              <a:t>DE</a:t>
            </a:r>
            <a:r>
              <a:rPr lang="en-GB" sz="2000" dirty="0"/>
              <a:t>)</a:t>
            </a:r>
          </a:p>
          <a:p>
            <a:r>
              <a:rPr lang="en-GB" sz="2000" dirty="0"/>
              <a:t>Differential alternative splicing (</a:t>
            </a:r>
            <a:r>
              <a:rPr lang="en-GB" sz="2000" b="1" dirty="0"/>
              <a:t>DAS</a:t>
            </a:r>
            <a:r>
              <a:rPr lang="en-GB" sz="2000" dirty="0"/>
              <a:t>)</a:t>
            </a:r>
          </a:p>
          <a:p>
            <a:r>
              <a:rPr lang="en-GB" sz="2000" dirty="0"/>
              <a:t>Differential transcript usage (</a:t>
            </a:r>
            <a:r>
              <a:rPr lang="en-GB" sz="2000" b="1" dirty="0"/>
              <a:t>DTU</a:t>
            </a:r>
            <a:r>
              <a:rPr lang="en-GB" sz="2000" dirty="0"/>
              <a:t>)</a:t>
            </a:r>
          </a:p>
          <a:p>
            <a:pPr marL="0" indent="0">
              <a:buNone/>
            </a:pPr>
            <a:r>
              <a:rPr lang="en-GB" sz="2000" i="1" dirty="0"/>
              <a:t>The whole analysis only takes </a:t>
            </a:r>
            <a:r>
              <a:rPr lang="en-GB" sz="2000" b="1" i="1" dirty="0"/>
              <a:t>3 Days </a:t>
            </a:r>
            <a:r>
              <a:rPr lang="en-GB" sz="2000" i="1" dirty="0"/>
              <a:t>(3D):</a:t>
            </a:r>
          </a:p>
          <a:p>
            <a:r>
              <a:rPr lang="en-GB" sz="2000" dirty="0"/>
              <a:t>Transcript quantification using Salmon, Kallisto, etc. (1-2 Days)</a:t>
            </a:r>
          </a:p>
          <a:p>
            <a:r>
              <a:rPr lang="en-GB" sz="2000" dirty="0"/>
              <a:t>“Mouse click” 3D analysis using 3D RNA-seq App (&lt; 1 Day)</a:t>
            </a:r>
          </a:p>
        </p:txBody>
      </p:sp>
      <p:pic>
        <p:nvPicPr>
          <p:cNvPr id="87" name="Picture 86">
            <a:extLst>
              <a:ext uri="{FF2B5EF4-FFF2-40B4-BE49-F238E27FC236}">
                <a16:creationId xmlns:a16="http://schemas.microsoft.com/office/drawing/2014/main" id="{524A13F1-304B-489D-8D34-CFF2A98BA5E6}"/>
              </a:ext>
            </a:extLst>
          </p:cNvPr>
          <p:cNvPicPr>
            <a:picLocks noChangeAspect="1"/>
          </p:cNvPicPr>
          <p:nvPr/>
        </p:nvPicPr>
        <p:blipFill>
          <a:blip r:embed="rId2"/>
          <a:stretch>
            <a:fillRect/>
          </a:stretch>
        </p:blipFill>
        <p:spPr>
          <a:xfrm>
            <a:off x="300974" y="3750688"/>
            <a:ext cx="4271026" cy="1273986"/>
          </a:xfrm>
          <a:prstGeom prst="rect">
            <a:avLst/>
          </a:prstGeom>
          <a:ln>
            <a:noFill/>
          </a:ln>
        </p:spPr>
      </p:pic>
      <p:pic>
        <p:nvPicPr>
          <p:cNvPr id="89" name="Picture 88">
            <a:extLst>
              <a:ext uri="{FF2B5EF4-FFF2-40B4-BE49-F238E27FC236}">
                <a16:creationId xmlns:a16="http://schemas.microsoft.com/office/drawing/2014/main" id="{D425352F-971A-43A3-BA5F-4F44D216C791}"/>
              </a:ext>
            </a:extLst>
          </p:cNvPr>
          <p:cNvPicPr>
            <a:picLocks noChangeAspect="1"/>
          </p:cNvPicPr>
          <p:nvPr/>
        </p:nvPicPr>
        <p:blipFill>
          <a:blip r:embed="rId3"/>
          <a:stretch>
            <a:fillRect/>
          </a:stretch>
        </p:blipFill>
        <p:spPr>
          <a:xfrm>
            <a:off x="271613" y="5150633"/>
            <a:ext cx="4271026" cy="1269104"/>
          </a:xfrm>
          <a:prstGeom prst="rect">
            <a:avLst/>
          </a:prstGeom>
          <a:ln>
            <a:noFill/>
          </a:ln>
        </p:spPr>
      </p:pic>
      <p:pic>
        <p:nvPicPr>
          <p:cNvPr id="90" name="Picture 89">
            <a:extLst>
              <a:ext uri="{FF2B5EF4-FFF2-40B4-BE49-F238E27FC236}">
                <a16:creationId xmlns:a16="http://schemas.microsoft.com/office/drawing/2014/main" id="{BC05ABB2-EA2F-4343-B8CA-2C1F5EFB7793}"/>
              </a:ext>
            </a:extLst>
          </p:cNvPr>
          <p:cNvPicPr>
            <a:picLocks noChangeAspect="1"/>
          </p:cNvPicPr>
          <p:nvPr/>
        </p:nvPicPr>
        <p:blipFill>
          <a:blip r:embed="rId4"/>
          <a:stretch>
            <a:fillRect/>
          </a:stretch>
        </p:blipFill>
        <p:spPr>
          <a:xfrm>
            <a:off x="4415774" y="3700648"/>
            <a:ext cx="4271026" cy="1446075"/>
          </a:xfrm>
          <a:prstGeom prst="rect">
            <a:avLst/>
          </a:prstGeom>
          <a:ln>
            <a:noFill/>
          </a:ln>
        </p:spPr>
      </p:pic>
      <p:sp>
        <p:nvSpPr>
          <p:cNvPr id="92" name="TextBox 91">
            <a:extLst>
              <a:ext uri="{FF2B5EF4-FFF2-40B4-BE49-F238E27FC236}">
                <a16:creationId xmlns:a16="http://schemas.microsoft.com/office/drawing/2014/main" id="{D4B14980-EC5C-47C3-8BA8-166B0AD327F9}"/>
              </a:ext>
            </a:extLst>
          </p:cNvPr>
          <p:cNvSpPr txBox="1"/>
          <p:nvPr/>
        </p:nvSpPr>
        <p:spPr>
          <a:xfrm>
            <a:off x="4420128" y="5096298"/>
            <a:ext cx="4452259" cy="1323439"/>
          </a:xfrm>
          <a:prstGeom prst="rect">
            <a:avLst/>
          </a:prstGeom>
          <a:noFill/>
        </p:spPr>
        <p:txBody>
          <a:bodyPr wrap="square" rtlCol="0">
            <a:spAutoFit/>
          </a:bodyPr>
          <a:lstStyle/>
          <a:p>
            <a:r>
              <a:rPr lang="en-GB" sz="1600" b="1" i="1" dirty="0"/>
              <a:t>DE: </a:t>
            </a:r>
            <a:r>
              <a:rPr lang="en-GB" sz="1600" i="1" dirty="0"/>
              <a:t>abundance change between conditions</a:t>
            </a:r>
          </a:p>
          <a:p>
            <a:r>
              <a:rPr lang="en-GB" sz="1600" b="1" i="1" dirty="0"/>
              <a:t>DAS gene: </a:t>
            </a:r>
            <a:r>
              <a:rPr lang="en-GB" sz="1600" i="1" dirty="0"/>
              <a:t>changes of this gene are different to its transcripts</a:t>
            </a:r>
          </a:p>
          <a:p>
            <a:r>
              <a:rPr lang="en-GB" sz="1600" b="1" i="1" dirty="0"/>
              <a:t>DTU transcript: </a:t>
            </a:r>
            <a:r>
              <a:rPr lang="en-GB" sz="1600" i="1" dirty="0"/>
              <a:t>changes of this transcript are different to all the other transcripts</a:t>
            </a:r>
          </a:p>
        </p:txBody>
      </p:sp>
      <p:sp>
        <p:nvSpPr>
          <p:cNvPr id="11" name="Title 1">
            <a:extLst>
              <a:ext uri="{FF2B5EF4-FFF2-40B4-BE49-F238E27FC236}">
                <a16:creationId xmlns:a16="http://schemas.microsoft.com/office/drawing/2014/main" id="{F2FC6B6D-24A4-48F0-A254-ABBC567DB6BE}"/>
              </a:ext>
            </a:extLst>
          </p:cNvPr>
          <p:cNvSpPr txBox="1">
            <a:spLocks/>
          </p:cNvSpPr>
          <p:nvPr/>
        </p:nvSpPr>
        <p:spPr>
          <a:xfrm>
            <a:off x="673334" y="251"/>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a:t>W</a:t>
            </a:r>
            <a:r>
              <a:rPr lang="en-US" altLang="zh-CN"/>
              <a:t>hat is 3D RNA-seq?</a:t>
            </a:r>
            <a:endParaRPr lang="en-GB" dirty="0"/>
          </a:p>
        </p:txBody>
      </p:sp>
      <p:pic>
        <p:nvPicPr>
          <p:cNvPr id="12" name="Picture 11">
            <a:extLst>
              <a:ext uri="{FF2B5EF4-FFF2-40B4-BE49-F238E27FC236}">
                <a16:creationId xmlns:a16="http://schemas.microsoft.com/office/drawing/2014/main" id="{975A477E-E6CB-4D83-B113-2080F82B521B}"/>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2947744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FF10169-11A8-4056-A728-F6C844B3788F}"/>
              </a:ext>
            </a:extLst>
          </p:cNvPr>
          <p:cNvPicPr>
            <a:picLocks noChangeAspect="1"/>
          </p:cNvPicPr>
          <p:nvPr/>
        </p:nvPicPr>
        <p:blipFill>
          <a:blip r:embed="rId2"/>
          <a:stretch>
            <a:fillRect/>
          </a:stretch>
        </p:blipFill>
        <p:spPr>
          <a:xfrm>
            <a:off x="0" y="1176997"/>
            <a:ext cx="2481997" cy="458506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90ADEE8-353B-47E2-AC26-C2C70CBACA36}"/>
              </a:ext>
            </a:extLst>
          </p:cNvPr>
          <p:cNvPicPr>
            <a:picLocks noChangeAspect="1"/>
          </p:cNvPicPr>
          <p:nvPr/>
        </p:nvPicPr>
        <p:blipFill>
          <a:blip r:embed="rId3"/>
          <a:stretch>
            <a:fillRect/>
          </a:stretch>
        </p:blipFill>
        <p:spPr>
          <a:xfrm>
            <a:off x="2481997" y="1176997"/>
            <a:ext cx="6618514" cy="37577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75969CE-9039-4319-9351-7ADDBA37D947}"/>
              </a:ext>
            </a:extLst>
          </p:cNvPr>
          <p:cNvPicPr>
            <a:picLocks noChangeAspect="1"/>
          </p:cNvPicPr>
          <p:nvPr/>
        </p:nvPicPr>
        <p:blipFill>
          <a:blip r:embed="rId4"/>
          <a:stretch>
            <a:fillRect/>
          </a:stretch>
        </p:blipFill>
        <p:spPr>
          <a:xfrm>
            <a:off x="2493718" y="3094843"/>
            <a:ext cx="6606793" cy="3679875"/>
          </a:xfrm>
          <a:prstGeom prst="rect">
            <a:avLst/>
          </a:prstGeom>
        </p:spPr>
      </p:pic>
      <p:sp>
        <p:nvSpPr>
          <p:cNvPr id="6" name="Rectangle 22">
            <a:extLst>
              <a:ext uri="{FF2B5EF4-FFF2-40B4-BE49-F238E27FC236}">
                <a16:creationId xmlns:a16="http://schemas.microsoft.com/office/drawing/2014/main" id="{90D98467-D427-432A-89AA-27D52F732964}"/>
              </a:ext>
            </a:extLst>
          </p:cNvPr>
          <p:cNvSpPr/>
          <p:nvPr/>
        </p:nvSpPr>
        <p:spPr>
          <a:xfrm>
            <a:off x="43490" y="1592836"/>
            <a:ext cx="2358066" cy="40040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TextBox 10">
            <a:extLst>
              <a:ext uri="{FF2B5EF4-FFF2-40B4-BE49-F238E27FC236}">
                <a16:creationId xmlns:a16="http://schemas.microsoft.com/office/drawing/2014/main" id="{B527FCEF-412F-4BA1-A21F-D840ACDC4EDA}"/>
              </a:ext>
            </a:extLst>
          </p:cNvPr>
          <p:cNvSpPr txBox="1"/>
          <p:nvPr/>
        </p:nvSpPr>
        <p:spPr>
          <a:xfrm>
            <a:off x="457201" y="683486"/>
            <a:ext cx="5112875" cy="400110"/>
          </a:xfrm>
          <a:prstGeom prst="rect">
            <a:avLst/>
          </a:prstGeom>
          <a:noFill/>
        </p:spPr>
        <p:txBody>
          <a:bodyPr wrap="none" rtlCol="0">
            <a:spAutoFit/>
          </a:bodyPr>
          <a:lstStyle/>
          <a:p>
            <a:r>
              <a:rPr lang="en-US" sz="2000" b="1" dirty="0"/>
              <a:t>Result summary page – Results of significance </a:t>
            </a:r>
            <a:endParaRPr lang="en-GB" sz="2000" b="1" dirty="0"/>
          </a:p>
        </p:txBody>
      </p:sp>
      <p:sp>
        <p:nvSpPr>
          <p:cNvPr id="10" name="TextBox 24">
            <a:extLst>
              <a:ext uri="{FF2B5EF4-FFF2-40B4-BE49-F238E27FC236}">
                <a16:creationId xmlns:a16="http://schemas.microsoft.com/office/drawing/2014/main" id="{8F0EACAC-E0CA-4B04-9DCF-7D36B1079175}"/>
              </a:ext>
            </a:extLst>
          </p:cNvPr>
          <p:cNvSpPr txBox="1"/>
          <p:nvPr/>
        </p:nvSpPr>
        <p:spPr>
          <a:xfrm>
            <a:off x="0" y="5855461"/>
            <a:ext cx="2493718" cy="717504"/>
          </a:xfrm>
          <a:prstGeom prst="rect">
            <a:avLst/>
          </a:prstGeom>
          <a:noFill/>
        </p:spPr>
        <p:txBody>
          <a:bodyPr wrap="square" rtlCol="0">
            <a:spAutoFit/>
          </a:bodyPr>
          <a:lstStyle/>
          <a:p>
            <a:pPr>
              <a:lnSpc>
                <a:spcPts val="1600"/>
              </a:lnSpc>
            </a:pPr>
            <a:r>
              <a:rPr lang="en-GB" dirty="0">
                <a:solidFill>
                  <a:srgbClr val="FF0000"/>
                </a:solidFill>
              </a:rPr>
              <a:t>Select and visualise tables. All tables can be saved to “result” folder.</a:t>
            </a:r>
          </a:p>
        </p:txBody>
      </p:sp>
      <p:sp>
        <p:nvSpPr>
          <p:cNvPr id="13" name="TextBox 24">
            <a:extLst>
              <a:ext uri="{FF2B5EF4-FFF2-40B4-BE49-F238E27FC236}">
                <a16:creationId xmlns:a16="http://schemas.microsoft.com/office/drawing/2014/main" id="{490D3BEB-4516-4E60-AD1A-B0086AEC4961}"/>
              </a:ext>
            </a:extLst>
          </p:cNvPr>
          <p:cNvSpPr txBox="1"/>
          <p:nvPr/>
        </p:nvSpPr>
        <p:spPr>
          <a:xfrm>
            <a:off x="4423815" y="1505078"/>
            <a:ext cx="2493718" cy="307135"/>
          </a:xfrm>
          <a:prstGeom prst="rect">
            <a:avLst/>
          </a:prstGeom>
          <a:noFill/>
        </p:spPr>
        <p:txBody>
          <a:bodyPr wrap="square" rtlCol="0">
            <a:spAutoFit/>
          </a:bodyPr>
          <a:lstStyle/>
          <a:p>
            <a:pPr>
              <a:lnSpc>
                <a:spcPts val="1600"/>
              </a:lnSpc>
            </a:pPr>
            <a:r>
              <a:rPr lang="en-GB" dirty="0">
                <a:solidFill>
                  <a:srgbClr val="FF0000"/>
                </a:solidFill>
              </a:rPr>
              <a:t>Statistics of significance</a:t>
            </a:r>
          </a:p>
        </p:txBody>
      </p:sp>
      <p:sp>
        <p:nvSpPr>
          <p:cNvPr id="14" name="TextBox 24">
            <a:extLst>
              <a:ext uri="{FF2B5EF4-FFF2-40B4-BE49-F238E27FC236}">
                <a16:creationId xmlns:a16="http://schemas.microsoft.com/office/drawing/2014/main" id="{2245E59C-57DC-4D59-98A8-B5A44DABCBBB}"/>
              </a:ext>
            </a:extLst>
          </p:cNvPr>
          <p:cNvSpPr txBox="1"/>
          <p:nvPr/>
        </p:nvSpPr>
        <p:spPr>
          <a:xfrm>
            <a:off x="4263041" y="4547857"/>
            <a:ext cx="4036898" cy="307135"/>
          </a:xfrm>
          <a:prstGeom prst="rect">
            <a:avLst/>
          </a:prstGeom>
          <a:noFill/>
        </p:spPr>
        <p:txBody>
          <a:bodyPr wrap="square" rtlCol="0">
            <a:spAutoFit/>
          </a:bodyPr>
          <a:lstStyle/>
          <a:p>
            <a:pPr>
              <a:lnSpc>
                <a:spcPts val="1600"/>
              </a:lnSpc>
            </a:pPr>
            <a:r>
              <a:rPr lang="en-GB" dirty="0">
                <a:solidFill>
                  <a:srgbClr val="FF0000"/>
                </a:solidFill>
              </a:rPr>
              <a:t>3D number in different contrast groups</a:t>
            </a:r>
          </a:p>
        </p:txBody>
      </p:sp>
      <p:sp>
        <p:nvSpPr>
          <p:cNvPr id="12" name="Title 1">
            <a:extLst>
              <a:ext uri="{FF2B5EF4-FFF2-40B4-BE49-F238E27FC236}">
                <a16:creationId xmlns:a16="http://schemas.microsoft.com/office/drawing/2014/main" id="{441DE3D4-144C-41A1-8B32-BCA8858FDB0D}"/>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5" name="Picture 14">
            <a:extLst>
              <a:ext uri="{FF2B5EF4-FFF2-40B4-BE49-F238E27FC236}">
                <a16:creationId xmlns:a16="http://schemas.microsoft.com/office/drawing/2014/main" id="{22AF85B0-05A2-470B-9DF3-04386174A11B}"/>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4161412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8EE122C-5E8E-4FDC-AFC7-81D21B4CB420}"/>
              </a:ext>
            </a:extLst>
          </p:cNvPr>
          <p:cNvPicPr>
            <a:picLocks noChangeAspect="1"/>
          </p:cNvPicPr>
          <p:nvPr/>
        </p:nvPicPr>
        <p:blipFill>
          <a:blip r:embed="rId2"/>
          <a:stretch>
            <a:fillRect/>
          </a:stretch>
        </p:blipFill>
        <p:spPr>
          <a:xfrm>
            <a:off x="0" y="1758125"/>
            <a:ext cx="9144000" cy="3884523"/>
          </a:xfrm>
          <a:prstGeom prst="rect">
            <a:avLst/>
          </a:prstGeom>
        </p:spPr>
      </p:pic>
      <p:sp>
        <p:nvSpPr>
          <p:cNvPr id="3" name="TextBox 10">
            <a:extLst>
              <a:ext uri="{FF2B5EF4-FFF2-40B4-BE49-F238E27FC236}">
                <a16:creationId xmlns:a16="http://schemas.microsoft.com/office/drawing/2014/main" id="{C4651BFC-B5AE-4B3A-9E34-D2885C9FF4EE}"/>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2" name="文本框 1">
            <a:extLst>
              <a:ext uri="{FF2B5EF4-FFF2-40B4-BE49-F238E27FC236}">
                <a16:creationId xmlns:a16="http://schemas.microsoft.com/office/drawing/2014/main" id="{4A53B8DA-CFE4-47F1-A87E-B5C1754F6925}"/>
              </a:ext>
            </a:extLst>
          </p:cNvPr>
          <p:cNvSpPr txBox="1"/>
          <p:nvPr/>
        </p:nvSpPr>
        <p:spPr>
          <a:xfrm>
            <a:off x="0" y="1807850"/>
            <a:ext cx="3080074" cy="369332"/>
          </a:xfrm>
          <a:prstGeom prst="rect">
            <a:avLst/>
          </a:prstGeom>
          <a:solidFill>
            <a:schemeClr val="bg1"/>
          </a:solidFill>
        </p:spPr>
        <p:txBody>
          <a:bodyPr wrap="none" rtlCol="0">
            <a:spAutoFit/>
          </a:bodyPr>
          <a:lstStyle/>
          <a:p>
            <a:r>
              <a:rPr lang="en-GB" dirty="0"/>
              <a:t>Bar plot of up-down regulation</a:t>
            </a:r>
          </a:p>
        </p:txBody>
      </p:sp>
      <p:sp>
        <p:nvSpPr>
          <p:cNvPr id="6" name="Rectangle 22">
            <a:extLst>
              <a:ext uri="{FF2B5EF4-FFF2-40B4-BE49-F238E27FC236}">
                <a16:creationId xmlns:a16="http://schemas.microsoft.com/office/drawing/2014/main" id="{3549B5C7-F0EF-4250-8F7F-032353B16503}"/>
              </a:ext>
            </a:extLst>
          </p:cNvPr>
          <p:cNvSpPr/>
          <p:nvPr/>
        </p:nvSpPr>
        <p:spPr>
          <a:xfrm>
            <a:off x="6063928" y="1762805"/>
            <a:ext cx="3080072" cy="41437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24">
            <a:extLst>
              <a:ext uri="{FF2B5EF4-FFF2-40B4-BE49-F238E27FC236}">
                <a16:creationId xmlns:a16="http://schemas.microsoft.com/office/drawing/2014/main" id="{B9B93418-8C88-428B-91EF-C2998A2CA400}"/>
              </a:ext>
            </a:extLst>
          </p:cNvPr>
          <p:cNvSpPr txBox="1"/>
          <p:nvPr/>
        </p:nvSpPr>
        <p:spPr>
          <a:xfrm>
            <a:off x="6491236" y="1448650"/>
            <a:ext cx="2493718" cy="307135"/>
          </a:xfrm>
          <a:prstGeom prst="rect">
            <a:avLst/>
          </a:prstGeom>
          <a:noFill/>
        </p:spPr>
        <p:txBody>
          <a:bodyPr wrap="square" rtlCol="0">
            <a:spAutoFit/>
          </a:bodyPr>
          <a:lstStyle/>
          <a:p>
            <a:pPr>
              <a:lnSpc>
                <a:spcPts val="1600"/>
              </a:lnSpc>
            </a:pPr>
            <a:r>
              <a:rPr lang="en-GB" dirty="0">
                <a:solidFill>
                  <a:srgbClr val="FF0000"/>
                </a:solidFill>
              </a:rPr>
              <a:t>Select and visualise</a:t>
            </a:r>
          </a:p>
        </p:txBody>
      </p:sp>
      <p:sp>
        <p:nvSpPr>
          <p:cNvPr id="8" name="TextBox 22">
            <a:extLst>
              <a:ext uri="{FF2B5EF4-FFF2-40B4-BE49-F238E27FC236}">
                <a16:creationId xmlns:a16="http://schemas.microsoft.com/office/drawing/2014/main" id="{204C9403-4941-4A5B-819B-45BCA8609C7D}"/>
              </a:ext>
            </a:extLst>
          </p:cNvPr>
          <p:cNvSpPr txBox="1"/>
          <p:nvPr/>
        </p:nvSpPr>
        <p:spPr>
          <a:xfrm>
            <a:off x="2301354" y="5807491"/>
            <a:ext cx="6179455" cy="717504"/>
          </a:xfrm>
          <a:prstGeom prst="rect">
            <a:avLst/>
          </a:prstGeom>
          <a:noFill/>
        </p:spPr>
        <p:txBody>
          <a:bodyPr wrap="square" rtlCol="0">
            <a:spAutoFit/>
          </a:bodyPr>
          <a:lstStyle/>
          <a:p>
            <a:pPr>
              <a:lnSpc>
                <a:spcPts val="1600"/>
              </a:lnSpc>
            </a:pPr>
            <a:r>
              <a:rPr lang="en-GB" b="0" dirty="0">
                <a:solidFill>
                  <a:srgbClr val="FF0000"/>
                </a:solidFill>
              </a:rPr>
              <a:t>Save the plot to local figure folder. </a:t>
            </a:r>
          </a:p>
          <a:p>
            <a:pPr>
              <a:lnSpc>
                <a:spcPts val="1600"/>
              </a:lnSpc>
            </a:pPr>
            <a:r>
              <a:rPr lang="en-GB" dirty="0">
                <a:solidFill>
                  <a:srgbClr val="FF0000"/>
                </a:solidFill>
              </a:rPr>
              <a:t>Set size of the saved plot.</a:t>
            </a:r>
            <a:endParaRPr lang="en-GB" b="0" dirty="0">
              <a:solidFill>
                <a:srgbClr val="FF0000"/>
              </a:solidFill>
            </a:endParaRPr>
          </a:p>
          <a:p>
            <a:pPr>
              <a:lnSpc>
                <a:spcPts val="1600"/>
              </a:lnSpc>
            </a:pPr>
            <a:r>
              <a:rPr lang="en-GB" dirty="0">
                <a:solidFill>
                  <a:srgbClr val="FF0000"/>
                </a:solidFill>
              </a:rPr>
              <a:t>Adjust x-axis label position and angle.</a:t>
            </a:r>
          </a:p>
        </p:txBody>
      </p:sp>
      <p:sp>
        <p:nvSpPr>
          <p:cNvPr id="9" name="Rectangle 20">
            <a:extLst>
              <a:ext uri="{FF2B5EF4-FFF2-40B4-BE49-F238E27FC236}">
                <a16:creationId xmlns:a16="http://schemas.microsoft.com/office/drawing/2014/main" id="{6EE3718C-EF3A-4C9A-B6FC-F6DE8B507E77}"/>
              </a:ext>
            </a:extLst>
          </p:cNvPr>
          <p:cNvSpPr/>
          <p:nvPr/>
        </p:nvSpPr>
        <p:spPr>
          <a:xfrm>
            <a:off x="2446222" y="5085391"/>
            <a:ext cx="6034587" cy="60698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9C180EC8-5105-457F-8A7D-0FE74E1FF476}"/>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35A2A7B1-DA20-47D7-8CFB-429D9BF95F42}"/>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24025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A4242B-3488-45FB-9B5E-914A43E349FA}"/>
              </a:ext>
            </a:extLst>
          </p:cNvPr>
          <p:cNvPicPr>
            <a:picLocks noChangeAspect="1"/>
          </p:cNvPicPr>
          <p:nvPr/>
        </p:nvPicPr>
        <p:blipFill>
          <a:blip r:embed="rId2"/>
          <a:stretch>
            <a:fillRect/>
          </a:stretch>
        </p:blipFill>
        <p:spPr>
          <a:xfrm>
            <a:off x="1149532" y="2225842"/>
            <a:ext cx="7654834" cy="4068694"/>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F781ADA5-BE1F-4D42-A5F2-870C8B69BDF2}"/>
              </a:ext>
            </a:extLst>
          </p:cNvPr>
          <p:cNvPicPr>
            <a:picLocks noChangeAspect="1"/>
          </p:cNvPicPr>
          <p:nvPr/>
        </p:nvPicPr>
        <p:blipFill>
          <a:blip r:embed="rId3"/>
          <a:stretch>
            <a:fillRect/>
          </a:stretch>
        </p:blipFill>
        <p:spPr>
          <a:xfrm>
            <a:off x="0" y="1218889"/>
            <a:ext cx="9144000" cy="871660"/>
          </a:xfrm>
          <a:prstGeom prst="rect">
            <a:avLst/>
          </a:prstGeom>
        </p:spPr>
      </p:pic>
      <p:sp>
        <p:nvSpPr>
          <p:cNvPr id="4" name="TextBox 10">
            <a:extLst>
              <a:ext uri="{FF2B5EF4-FFF2-40B4-BE49-F238E27FC236}">
                <a16:creationId xmlns:a16="http://schemas.microsoft.com/office/drawing/2014/main" id="{08E2696B-8F54-481D-9026-2CB86DEE397E}"/>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8" name="TextBox 22">
            <a:extLst>
              <a:ext uri="{FF2B5EF4-FFF2-40B4-BE49-F238E27FC236}">
                <a16:creationId xmlns:a16="http://schemas.microsoft.com/office/drawing/2014/main" id="{5F36335A-A89B-4FEF-A2A0-C95549D940FB}"/>
              </a:ext>
            </a:extLst>
          </p:cNvPr>
          <p:cNvSpPr txBox="1"/>
          <p:nvPr/>
        </p:nvSpPr>
        <p:spPr>
          <a:xfrm>
            <a:off x="2381459" y="1563808"/>
            <a:ext cx="6179455" cy="307135"/>
          </a:xfrm>
          <a:prstGeom prst="rect">
            <a:avLst/>
          </a:prstGeom>
          <a:noFill/>
        </p:spPr>
        <p:txBody>
          <a:bodyPr wrap="square" rtlCol="0">
            <a:spAutoFit/>
          </a:bodyPr>
          <a:lstStyle/>
          <a:p>
            <a:pPr>
              <a:lnSpc>
                <a:spcPts val="1600"/>
              </a:lnSpc>
            </a:pPr>
            <a:r>
              <a:rPr lang="en-GB" b="0" dirty="0">
                <a:solidFill>
                  <a:srgbClr val="FF0000"/>
                </a:solidFill>
              </a:rPr>
              <a:t>Select multiple contrast groups to make Euler diagram</a:t>
            </a:r>
            <a:endParaRPr lang="en-GB" dirty="0">
              <a:solidFill>
                <a:srgbClr val="FF0000"/>
              </a:solidFill>
            </a:endParaRPr>
          </a:p>
        </p:txBody>
      </p:sp>
      <p:sp>
        <p:nvSpPr>
          <p:cNvPr id="9" name="Rectangle 20">
            <a:extLst>
              <a:ext uri="{FF2B5EF4-FFF2-40B4-BE49-F238E27FC236}">
                <a16:creationId xmlns:a16="http://schemas.microsoft.com/office/drawing/2014/main" id="{68A7EFE1-4D40-4B06-8EDB-B668A18E86B3}"/>
              </a:ext>
            </a:extLst>
          </p:cNvPr>
          <p:cNvSpPr/>
          <p:nvPr/>
        </p:nvSpPr>
        <p:spPr>
          <a:xfrm>
            <a:off x="0" y="1563808"/>
            <a:ext cx="2381459" cy="60698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extBox 22">
            <a:extLst>
              <a:ext uri="{FF2B5EF4-FFF2-40B4-BE49-F238E27FC236}">
                <a16:creationId xmlns:a16="http://schemas.microsoft.com/office/drawing/2014/main" id="{E63AA1BE-1A73-4220-BF76-988390E6B2F1}"/>
              </a:ext>
            </a:extLst>
          </p:cNvPr>
          <p:cNvSpPr txBox="1"/>
          <p:nvPr/>
        </p:nvSpPr>
        <p:spPr>
          <a:xfrm>
            <a:off x="1880256" y="5993034"/>
            <a:ext cx="4181276" cy="512320"/>
          </a:xfrm>
          <a:prstGeom prst="rect">
            <a:avLst/>
          </a:prstGeom>
          <a:noFill/>
        </p:spPr>
        <p:txBody>
          <a:bodyPr wrap="square" rtlCol="0">
            <a:spAutoFit/>
          </a:bodyPr>
          <a:lstStyle/>
          <a:p>
            <a:pPr>
              <a:lnSpc>
                <a:spcPts val="1600"/>
              </a:lnSpc>
            </a:pPr>
            <a:r>
              <a:rPr lang="en-GB" b="0" dirty="0">
                <a:solidFill>
                  <a:srgbClr val="FF0000"/>
                </a:solidFill>
              </a:rPr>
              <a:t>Save the plot to local figure folder. </a:t>
            </a:r>
          </a:p>
          <a:p>
            <a:pPr>
              <a:lnSpc>
                <a:spcPts val="1600"/>
              </a:lnSpc>
            </a:pPr>
            <a:r>
              <a:rPr lang="en-GB" b="0" dirty="0">
                <a:solidFill>
                  <a:srgbClr val="FF0000"/>
                </a:solidFill>
              </a:rPr>
              <a:t>Set size of saved plot.</a:t>
            </a:r>
          </a:p>
        </p:txBody>
      </p:sp>
      <p:sp>
        <p:nvSpPr>
          <p:cNvPr id="11" name="Rectangle 20">
            <a:extLst>
              <a:ext uri="{FF2B5EF4-FFF2-40B4-BE49-F238E27FC236}">
                <a16:creationId xmlns:a16="http://schemas.microsoft.com/office/drawing/2014/main" id="{32E42787-1CD9-4B2D-B1E0-9A6D0D2DEB74}"/>
              </a:ext>
            </a:extLst>
          </p:cNvPr>
          <p:cNvSpPr/>
          <p:nvPr/>
        </p:nvSpPr>
        <p:spPr>
          <a:xfrm>
            <a:off x="5173107" y="5871023"/>
            <a:ext cx="3676634" cy="55880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Title 1">
            <a:extLst>
              <a:ext uri="{FF2B5EF4-FFF2-40B4-BE49-F238E27FC236}">
                <a16:creationId xmlns:a16="http://schemas.microsoft.com/office/drawing/2014/main" id="{672DD8BB-264D-4553-90B2-78140E12C77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3" name="Picture 12">
            <a:extLst>
              <a:ext uri="{FF2B5EF4-FFF2-40B4-BE49-F238E27FC236}">
                <a16:creationId xmlns:a16="http://schemas.microsoft.com/office/drawing/2014/main" id="{BE55D926-CCB8-4664-BD7A-62CA9E5D47A3}"/>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36616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1F2FC93D-4E32-4EE1-A5C6-C157D2D824C7}"/>
              </a:ext>
            </a:extLst>
          </p:cNvPr>
          <p:cNvPicPr>
            <a:picLocks noChangeAspect="1"/>
          </p:cNvPicPr>
          <p:nvPr/>
        </p:nvPicPr>
        <p:blipFill>
          <a:blip r:embed="rId2"/>
          <a:stretch>
            <a:fillRect/>
          </a:stretch>
        </p:blipFill>
        <p:spPr>
          <a:xfrm>
            <a:off x="643094" y="1408712"/>
            <a:ext cx="7857811" cy="4765802"/>
          </a:xfrm>
          <a:prstGeom prst="rect">
            <a:avLst/>
          </a:prstGeom>
        </p:spPr>
      </p:pic>
      <p:sp>
        <p:nvSpPr>
          <p:cNvPr id="3" name="TextBox 10">
            <a:extLst>
              <a:ext uri="{FF2B5EF4-FFF2-40B4-BE49-F238E27FC236}">
                <a16:creationId xmlns:a16="http://schemas.microsoft.com/office/drawing/2014/main" id="{F58062C8-121A-4BF9-8B18-52C3C792AEB9}"/>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6" name="Rectangle 22">
            <a:extLst>
              <a:ext uri="{FF2B5EF4-FFF2-40B4-BE49-F238E27FC236}">
                <a16:creationId xmlns:a16="http://schemas.microsoft.com/office/drawing/2014/main" id="{41359B58-ED23-4F3F-A936-ED02F42B61E5}"/>
              </a:ext>
            </a:extLst>
          </p:cNvPr>
          <p:cNvSpPr/>
          <p:nvPr/>
        </p:nvSpPr>
        <p:spPr>
          <a:xfrm>
            <a:off x="643094" y="1769543"/>
            <a:ext cx="1205803" cy="5516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24">
            <a:extLst>
              <a:ext uri="{FF2B5EF4-FFF2-40B4-BE49-F238E27FC236}">
                <a16:creationId xmlns:a16="http://schemas.microsoft.com/office/drawing/2014/main" id="{A0F0240E-CB59-4796-A271-7BA60398615A}"/>
              </a:ext>
            </a:extLst>
          </p:cNvPr>
          <p:cNvSpPr txBox="1"/>
          <p:nvPr/>
        </p:nvSpPr>
        <p:spPr>
          <a:xfrm>
            <a:off x="1949381" y="1891788"/>
            <a:ext cx="2493718" cy="512320"/>
          </a:xfrm>
          <a:prstGeom prst="rect">
            <a:avLst/>
          </a:prstGeom>
          <a:noFill/>
        </p:spPr>
        <p:txBody>
          <a:bodyPr wrap="square" rtlCol="0">
            <a:spAutoFit/>
          </a:bodyPr>
          <a:lstStyle/>
          <a:p>
            <a:pPr>
              <a:lnSpc>
                <a:spcPts val="1600"/>
              </a:lnSpc>
            </a:pPr>
            <a:r>
              <a:rPr lang="en-GB" dirty="0">
                <a:solidFill>
                  <a:srgbClr val="FF0000"/>
                </a:solidFill>
              </a:rPr>
              <a:t>Select a contrast group to make Euler diagram</a:t>
            </a:r>
          </a:p>
        </p:txBody>
      </p:sp>
      <p:sp>
        <p:nvSpPr>
          <p:cNvPr id="8" name="TextBox 22">
            <a:extLst>
              <a:ext uri="{FF2B5EF4-FFF2-40B4-BE49-F238E27FC236}">
                <a16:creationId xmlns:a16="http://schemas.microsoft.com/office/drawing/2014/main" id="{FCEB9E3B-FC94-4E79-997E-CAFED33796F0}"/>
              </a:ext>
            </a:extLst>
          </p:cNvPr>
          <p:cNvSpPr txBox="1"/>
          <p:nvPr/>
        </p:nvSpPr>
        <p:spPr>
          <a:xfrm>
            <a:off x="4140220" y="6179194"/>
            <a:ext cx="4181276" cy="512320"/>
          </a:xfrm>
          <a:prstGeom prst="rect">
            <a:avLst/>
          </a:prstGeom>
          <a:noFill/>
        </p:spPr>
        <p:txBody>
          <a:bodyPr wrap="square" rtlCol="0">
            <a:spAutoFit/>
          </a:bodyPr>
          <a:lstStyle/>
          <a:p>
            <a:pPr>
              <a:lnSpc>
                <a:spcPts val="1600"/>
              </a:lnSpc>
            </a:pPr>
            <a:r>
              <a:rPr lang="en-GB" b="0" dirty="0">
                <a:solidFill>
                  <a:srgbClr val="FF0000"/>
                </a:solidFill>
              </a:rPr>
              <a:t>Save the plot to local figure folder. </a:t>
            </a:r>
          </a:p>
          <a:p>
            <a:pPr>
              <a:lnSpc>
                <a:spcPts val="1600"/>
              </a:lnSpc>
            </a:pPr>
            <a:r>
              <a:rPr lang="en-GB" b="0" dirty="0">
                <a:solidFill>
                  <a:srgbClr val="FF0000"/>
                </a:solidFill>
              </a:rPr>
              <a:t>Set size of saved plot.</a:t>
            </a:r>
          </a:p>
        </p:txBody>
      </p:sp>
      <p:sp>
        <p:nvSpPr>
          <p:cNvPr id="9" name="Rectangle 20">
            <a:extLst>
              <a:ext uri="{FF2B5EF4-FFF2-40B4-BE49-F238E27FC236}">
                <a16:creationId xmlns:a16="http://schemas.microsoft.com/office/drawing/2014/main" id="{55D17210-6058-4DD0-B70B-514224AB8773}"/>
              </a:ext>
            </a:extLst>
          </p:cNvPr>
          <p:cNvSpPr/>
          <p:nvPr/>
        </p:nvSpPr>
        <p:spPr>
          <a:xfrm>
            <a:off x="2815154" y="5504479"/>
            <a:ext cx="5585268" cy="55880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AE4CB1FD-CBA8-4D3A-97F4-68FAF94D54E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447095ED-ACD3-4ED9-AB55-5B8026DC791F}"/>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530970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8B9A08-8626-4399-9E97-1672F1D64E9A}"/>
              </a:ext>
            </a:extLst>
          </p:cNvPr>
          <p:cNvGrpSpPr/>
          <p:nvPr/>
        </p:nvGrpSpPr>
        <p:grpSpPr>
          <a:xfrm>
            <a:off x="1116957" y="1557756"/>
            <a:ext cx="6910085" cy="5146957"/>
            <a:chOff x="1041719" y="974127"/>
            <a:chExt cx="8206452" cy="6112552"/>
          </a:xfrm>
        </p:grpSpPr>
        <p:pic>
          <p:nvPicPr>
            <p:cNvPr id="5" name="Picture 4" descr="A screenshot of a cell phone&#10;&#10;Description automatically generated">
              <a:extLst>
                <a:ext uri="{FF2B5EF4-FFF2-40B4-BE49-F238E27FC236}">
                  <a16:creationId xmlns:a16="http://schemas.microsoft.com/office/drawing/2014/main" id="{4C42C392-CEBE-4185-9B18-BE6E4FC382EE}"/>
                </a:ext>
              </a:extLst>
            </p:cNvPr>
            <p:cNvPicPr>
              <a:picLocks noChangeAspect="1"/>
            </p:cNvPicPr>
            <p:nvPr/>
          </p:nvPicPr>
          <p:blipFill>
            <a:blip r:embed="rId2"/>
            <a:stretch>
              <a:fillRect/>
            </a:stretch>
          </p:blipFill>
          <p:spPr>
            <a:xfrm>
              <a:off x="1041720" y="974127"/>
              <a:ext cx="8206451" cy="298923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ECE6A34-CB73-4612-9A73-3355670E170D}"/>
                </a:ext>
              </a:extLst>
            </p:cNvPr>
            <p:cNvPicPr>
              <a:picLocks noChangeAspect="1"/>
            </p:cNvPicPr>
            <p:nvPr/>
          </p:nvPicPr>
          <p:blipFill>
            <a:blip r:embed="rId3"/>
            <a:stretch>
              <a:fillRect/>
            </a:stretch>
          </p:blipFill>
          <p:spPr>
            <a:xfrm>
              <a:off x="1041719" y="3868661"/>
              <a:ext cx="8206451" cy="3218018"/>
            </a:xfrm>
            <a:prstGeom prst="rect">
              <a:avLst/>
            </a:prstGeom>
          </p:spPr>
        </p:pic>
      </p:grpSp>
      <p:sp>
        <p:nvSpPr>
          <p:cNvPr id="6" name="TextBox 10">
            <a:extLst>
              <a:ext uri="{FF2B5EF4-FFF2-40B4-BE49-F238E27FC236}">
                <a16:creationId xmlns:a16="http://schemas.microsoft.com/office/drawing/2014/main" id="{8D234D7C-96B4-44EE-BDAB-5F1718E42729}"/>
              </a:ext>
            </a:extLst>
          </p:cNvPr>
          <p:cNvSpPr txBox="1"/>
          <p:nvPr/>
        </p:nvSpPr>
        <p:spPr>
          <a:xfrm>
            <a:off x="457201" y="683486"/>
            <a:ext cx="4715906" cy="400110"/>
          </a:xfrm>
          <a:prstGeom prst="rect">
            <a:avLst/>
          </a:prstGeom>
          <a:noFill/>
        </p:spPr>
        <p:txBody>
          <a:bodyPr wrap="none" rtlCol="0">
            <a:spAutoFit/>
          </a:bodyPr>
          <a:lstStyle/>
          <a:p>
            <a:r>
              <a:rPr lang="en-US" sz="2000" b="1" dirty="0"/>
              <a:t>Result summary page – Plot of significance</a:t>
            </a:r>
            <a:endParaRPr lang="en-GB" sz="2000" b="1" dirty="0"/>
          </a:p>
        </p:txBody>
      </p:sp>
      <p:sp>
        <p:nvSpPr>
          <p:cNvPr id="9" name="TextBox 22">
            <a:extLst>
              <a:ext uri="{FF2B5EF4-FFF2-40B4-BE49-F238E27FC236}">
                <a16:creationId xmlns:a16="http://schemas.microsoft.com/office/drawing/2014/main" id="{8199ED8B-3E74-4BB7-9B49-D99BBA91565A}"/>
              </a:ext>
            </a:extLst>
          </p:cNvPr>
          <p:cNvSpPr txBox="1"/>
          <p:nvPr/>
        </p:nvSpPr>
        <p:spPr>
          <a:xfrm>
            <a:off x="991831" y="1045436"/>
            <a:ext cx="7035210" cy="512320"/>
          </a:xfrm>
          <a:prstGeom prst="rect">
            <a:avLst/>
          </a:prstGeom>
          <a:noFill/>
        </p:spPr>
        <p:txBody>
          <a:bodyPr wrap="square" rtlCol="0">
            <a:spAutoFit/>
          </a:bodyPr>
          <a:lstStyle/>
          <a:p>
            <a:pPr>
              <a:lnSpc>
                <a:spcPts val="1600"/>
              </a:lnSpc>
            </a:pPr>
            <a:r>
              <a:rPr lang="en-GB" b="0" dirty="0">
                <a:solidFill>
                  <a:srgbClr val="FF0000"/>
                </a:solidFill>
              </a:rPr>
              <a:t>Flowchart of union sets of DE genes/transcripts, DAS genes and DTU transcripts across all contrast groups </a:t>
            </a:r>
          </a:p>
        </p:txBody>
      </p:sp>
      <p:sp>
        <p:nvSpPr>
          <p:cNvPr id="10" name="Title 1">
            <a:extLst>
              <a:ext uri="{FF2B5EF4-FFF2-40B4-BE49-F238E27FC236}">
                <a16:creationId xmlns:a16="http://schemas.microsoft.com/office/drawing/2014/main" id="{6D73B0A7-ED1B-42DB-A48C-346A7246CA44}"/>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0D5EF8FB-21DC-40EE-9A66-AE255F8480A5}"/>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424265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RNA-seq App - Google Chrome">
            <a:extLst>
              <a:ext uri="{FF2B5EF4-FFF2-40B4-BE49-F238E27FC236}">
                <a16:creationId xmlns:a16="http://schemas.microsoft.com/office/drawing/2014/main" id="{FDC1ABA4-84DB-46E5-B88C-E22EFF79A11D}"/>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3215366"/>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extBox 5">
            <a:extLst>
              <a:ext uri="{FF2B5EF4-FFF2-40B4-BE49-F238E27FC236}">
                <a16:creationId xmlns:a16="http://schemas.microsoft.com/office/drawing/2014/main" id="{FFAECB13-3106-4781-B58F-0EF0A7F69797}"/>
              </a:ext>
            </a:extLst>
          </p:cNvPr>
          <p:cNvSpPr txBox="1"/>
          <p:nvPr/>
        </p:nvSpPr>
        <p:spPr>
          <a:xfrm>
            <a:off x="1209678" y="3313513"/>
            <a:ext cx="2018309" cy="369332"/>
          </a:xfrm>
          <a:prstGeom prst="rect">
            <a:avLst/>
          </a:prstGeom>
          <a:solidFill>
            <a:schemeClr val="bg1"/>
          </a:solidFill>
        </p:spPr>
        <p:txBody>
          <a:bodyPr wrap="none" rtlCol="0">
            <a:spAutoFit/>
          </a:bodyPr>
          <a:lstStyle/>
          <a:p>
            <a:r>
              <a:rPr lang="en-US" dirty="0">
                <a:solidFill>
                  <a:srgbClr val="FF0000"/>
                </a:solidFill>
              </a:rPr>
              <a:t>Click Advanced plot</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493B71B6-66CF-4D33-B5E4-1FEA3417D09D}"/>
              </a:ext>
            </a:extLst>
          </p:cNvPr>
          <p:cNvCxnSpPr>
            <a:cxnSpLocks/>
            <a:endCxn id="6" idx="1"/>
          </p:cNvCxnSpPr>
          <p:nvPr/>
        </p:nvCxnSpPr>
        <p:spPr>
          <a:xfrm>
            <a:off x="1027620" y="3387116"/>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9016878-ECBB-439F-97F7-589218313CE8}"/>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D710AC1F-6DC3-4877-82E7-C8DF548604F0}"/>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983814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 RNA-seq App - Google Chrome">
            <a:extLst>
              <a:ext uri="{FF2B5EF4-FFF2-40B4-BE49-F238E27FC236}">
                <a16:creationId xmlns:a16="http://schemas.microsoft.com/office/drawing/2014/main" id="{1362C626-33A2-4D84-9822-E9D1B01881C1}"/>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3215366"/>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itle 1">
            <a:extLst>
              <a:ext uri="{FF2B5EF4-FFF2-40B4-BE49-F238E27FC236}">
                <a16:creationId xmlns:a16="http://schemas.microsoft.com/office/drawing/2014/main" id="{71427087-9E96-4579-85C7-B70948F673C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7" name="Picture 6">
            <a:extLst>
              <a:ext uri="{FF2B5EF4-FFF2-40B4-BE49-F238E27FC236}">
                <a16:creationId xmlns:a16="http://schemas.microsoft.com/office/drawing/2014/main" id="{58D275C7-5532-42CE-88DA-6E03F29D7B6B}"/>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4081877662"/>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344D387-FC81-41D9-BEEF-3E7505D2821E}"/>
              </a:ext>
            </a:extLst>
          </p:cNvPr>
          <p:cNvPicPr>
            <a:picLocks noChangeAspect="1"/>
          </p:cNvPicPr>
          <p:nvPr/>
        </p:nvPicPr>
        <p:blipFill>
          <a:blip r:embed="rId2"/>
          <a:stretch>
            <a:fillRect/>
          </a:stretch>
        </p:blipFill>
        <p:spPr>
          <a:xfrm>
            <a:off x="110282" y="1413206"/>
            <a:ext cx="8759997" cy="4846180"/>
          </a:xfrm>
          <a:prstGeom prst="rect">
            <a:avLst/>
          </a:prstGeom>
        </p:spPr>
      </p:pic>
      <p:sp>
        <p:nvSpPr>
          <p:cNvPr id="3" name="TextBox 10">
            <a:extLst>
              <a:ext uri="{FF2B5EF4-FFF2-40B4-BE49-F238E27FC236}">
                <a16:creationId xmlns:a16="http://schemas.microsoft.com/office/drawing/2014/main" id="{31C0B7DE-4ECE-427D-9451-D461099770A4}"/>
              </a:ext>
            </a:extLst>
          </p:cNvPr>
          <p:cNvSpPr txBox="1"/>
          <p:nvPr/>
        </p:nvSpPr>
        <p:spPr>
          <a:xfrm>
            <a:off x="457201" y="683486"/>
            <a:ext cx="3971665" cy="400110"/>
          </a:xfrm>
          <a:prstGeom prst="rect">
            <a:avLst/>
          </a:prstGeom>
          <a:noFill/>
        </p:spPr>
        <p:txBody>
          <a:bodyPr wrap="none" rtlCol="0">
            <a:spAutoFit/>
          </a:bodyPr>
          <a:lstStyle/>
          <a:p>
            <a:r>
              <a:rPr lang="en-US" sz="2000" b="1" dirty="0"/>
              <a:t>Advanced plot page – heatmap plot</a:t>
            </a:r>
            <a:endParaRPr lang="en-GB" sz="2000" b="1" dirty="0"/>
          </a:p>
        </p:txBody>
      </p:sp>
      <p:sp>
        <p:nvSpPr>
          <p:cNvPr id="6" name="Rectangle 20">
            <a:extLst>
              <a:ext uri="{FF2B5EF4-FFF2-40B4-BE49-F238E27FC236}">
                <a16:creationId xmlns:a16="http://schemas.microsoft.com/office/drawing/2014/main" id="{B360C6CE-746C-48E8-AE84-9A460DF276B6}"/>
              </a:ext>
            </a:extLst>
          </p:cNvPr>
          <p:cNvSpPr/>
          <p:nvPr/>
        </p:nvSpPr>
        <p:spPr>
          <a:xfrm>
            <a:off x="110282" y="1668588"/>
            <a:ext cx="2124822" cy="21871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22">
            <a:extLst>
              <a:ext uri="{FF2B5EF4-FFF2-40B4-BE49-F238E27FC236}">
                <a16:creationId xmlns:a16="http://schemas.microsoft.com/office/drawing/2014/main" id="{668311C8-92DB-45CB-BF65-17757B630CA4}"/>
              </a:ext>
            </a:extLst>
          </p:cNvPr>
          <p:cNvSpPr txBox="1"/>
          <p:nvPr/>
        </p:nvSpPr>
        <p:spPr>
          <a:xfrm>
            <a:off x="-46013" y="1004695"/>
            <a:ext cx="4398557" cy="512320"/>
          </a:xfrm>
          <a:prstGeom prst="rect">
            <a:avLst/>
          </a:prstGeom>
          <a:noFill/>
        </p:spPr>
        <p:txBody>
          <a:bodyPr wrap="square" rtlCol="0">
            <a:spAutoFit/>
          </a:bodyPr>
          <a:lstStyle/>
          <a:p>
            <a:pPr>
              <a:lnSpc>
                <a:spcPts val="1600"/>
              </a:lnSpc>
            </a:pPr>
            <a:r>
              <a:rPr lang="en-GB" b="0" dirty="0">
                <a:solidFill>
                  <a:srgbClr val="FF0000"/>
                </a:solidFill>
              </a:rPr>
              <a:t>Select 3D list or upload gene or transcript list from local folder to make heatmap</a:t>
            </a:r>
          </a:p>
        </p:txBody>
      </p:sp>
      <p:sp>
        <p:nvSpPr>
          <p:cNvPr id="8" name="Rectangle 20">
            <a:extLst>
              <a:ext uri="{FF2B5EF4-FFF2-40B4-BE49-F238E27FC236}">
                <a16:creationId xmlns:a16="http://schemas.microsoft.com/office/drawing/2014/main" id="{80E091A6-59EE-425B-88E4-5159E1AFE3DF}"/>
              </a:ext>
            </a:extLst>
          </p:cNvPr>
          <p:cNvSpPr/>
          <p:nvPr/>
        </p:nvSpPr>
        <p:spPr>
          <a:xfrm>
            <a:off x="110282" y="3891986"/>
            <a:ext cx="2124822" cy="235641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TextBox 22">
            <a:extLst>
              <a:ext uri="{FF2B5EF4-FFF2-40B4-BE49-F238E27FC236}">
                <a16:creationId xmlns:a16="http://schemas.microsoft.com/office/drawing/2014/main" id="{BFDC137E-7F9B-4C05-9236-AB089B4EA440}"/>
              </a:ext>
            </a:extLst>
          </p:cNvPr>
          <p:cNvSpPr txBox="1"/>
          <p:nvPr/>
        </p:nvSpPr>
        <p:spPr>
          <a:xfrm>
            <a:off x="818024" y="4557872"/>
            <a:ext cx="1656952" cy="512320"/>
          </a:xfrm>
          <a:prstGeom prst="rect">
            <a:avLst/>
          </a:prstGeom>
          <a:noFill/>
        </p:spPr>
        <p:txBody>
          <a:bodyPr wrap="square" rtlCol="0">
            <a:spAutoFit/>
          </a:bodyPr>
          <a:lstStyle/>
          <a:p>
            <a:pPr>
              <a:lnSpc>
                <a:spcPts val="1600"/>
              </a:lnSpc>
            </a:pPr>
            <a:r>
              <a:rPr lang="en-GB" b="0" dirty="0">
                <a:solidFill>
                  <a:srgbClr val="FF0000"/>
                </a:solidFill>
              </a:rPr>
              <a:t>Set clustering parameters</a:t>
            </a:r>
          </a:p>
        </p:txBody>
      </p:sp>
      <p:cxnSp>
        <p:nvCxnSpPr>
          <p:cNvPr id="10" name="Straight Arrow Connector 16">
            <a:extLst>
              <a:ext uri="{FF2B5EF4-FFF2-40B4-BE49-F238E27FC236}">
                <a16:creationId xmlns:a16="http://schemas.microsoft.com/office/drawing/2014/main" id="{28B9D1CB-46B3-4522-9D90-CED42F32162E}"/>
              </a:ext>
            </a:extLst>
          </p:cNvPr>
          <p:cNvCxnSpPr>
            <a:cxnSpLocks/>
          </p:cNvCxnSpPr>
          <p:nvPr/>
        </p:nvCxnSpPr>
        <p:spPr>
          <a:xfrm flipV="1">
            <a:off x="2235104" y="1440829"/>
            <a:ext cx="87472" cy="22776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1F928DA3-62D8-45C9-8535-38EB1EB599E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A47DBD8E-13D0-4FD3-BF74-E40722331739}"/>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36878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E260FAA6-92A6-4902-ACF0-3EB95A96CF6F}"/>
              </a:ext>
            </a:extLst>
          </p:cNvPr>
          <p:cNvPicPr>
            <a:picLocks noChangeAspect="1"/>
          </p:cNvPicPr>
          <p:nvPr/>
        </p:nvPicPr>
        <p:blipFill>
          <a:blip r:embed="rId2"/>
          <a:stretch>
            <a:fillRect/>
          </a:stretch>
        </p:blipFill>
        <p:spPr>
          <a:xfrm>
            <a:off x="20764" y="1083596"/>
            <a:ext cx="9144000" cy="3444770"/>
          </a:xfrm>
          <a:prstGeom prst="rect">
            <a:avLst/>
          </a:prstGeom>
        </p:spPr>
      </p:pic>
      <p:pic>
        <p:nvPicPr>
          <p:cNvPr id="9" name="Picture 8" descr="A close up of a map&#10;&#10;Description automatically generated">
            <a:extLst>
              <a:ext uri="{FF2B5EF4-FFF2-40B4-BE49-F238E27FC236}">
                <a16:creationId xmlns:a16="http://schemas.microsoft.com/office/drawing/2014/main" id="{D06E9181-18CE-480D-AAF9-F44686CD00F2}"/>
              </a:ext>
            </a:extLst>
          </p:cNvPr>
          <p:cNvPicPr>
            <a:picLocks noChangeAspect="1"/>
          </p:cNvPicPr>
          <p:nvPr/>
        </p:nvPicPr>
        <p:blipFill>
          <a:blip r:embed="rId3"/>
          <a:stretch>
            <a:fillRect/>
          </a:stretch>
        </p:blipFill>
        <p:spPr>
          <a:xfrm>
            <a:off x="60956" y="4521257"/>
            <a:ext cx="4467912" cy="191155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0C9F87B-D8EA-4DE1-988C-7A53792FB840}"/>
              </a:ext>
            </a:extLst>
          </p:cNvPr>
          <p:cNvPicPr>
            <a:picLocks noChangeAspect="1"/>
          </p:cNvPicPr>
          <p:nvPr/>
        </p:nvPicPr>
        <p:blipFill>
          <a:blip r:embed="rId4"/>
          <a:stretch>
            <a:fillRect/>
          </a:stretch>
        </p:blipFill>
        <p:spPr>
          <a:xfrm>
            <a:off x="4566634" y="4521257"/>
            <a:ext cx="4464150" cy="2267686"/>
          </a:xfrm>
          <a:prstGeom prst="rect">
            <a:avLst/>
          </a:prstGeom>
        </p:spPr>
      </p:pic>
      <p:sp>
        <p:nvSpPr>
          <p:cNvPr id="6" name="TextBox 10">
            <a:extLst>
              <a:ext uri="{FF2B5EF4-FFF2-40B4-BE49-F238E27FC236}">
                <a16:creationId xmlns:a16="http://schemas.microsoft.com/office/drawing/2014/main" id="{F4B0EF8E-7BE3-440F-ADEA-3D9E0E22D93E}"/>
              </a:ext>
            </a:extLst>
          </p:cNvPr>
          <p:cNvSpPr txBox="1"/>
          <p:nvPr/>
        </p:nvSpPr>
        <p:spPr>
          <a:xfrm>
            <a:off x="457201" y="683486"/>
            <a:ext cx="4920963" cy="400110"/>
          </a:xfrm>
          <a:prstGeom prst="rect">
            <a:avLst/>
          </a:prstGeom>
          <a:noFill/>
        </p:spPr>
        <p:txBody>
          <a:bodyPr wrap="none" rtlCol="0">
            <a:spAutoFit/>
          </a:bodyPr>
          <a:lstStyle/>
          <a:p>
            <a:r>
              <a:rPr lang="en-US" sz="2000" b="1" dirty="0"/>
              <a:t>Advanced plot page – expression profile plot</a:t>
            </a:r>
            <a:endParaRPr lang="en-GB" sz="2000" b="1" dirty="0"/>
          </a:p>
        </p:txBody>
      </p:sp>
      <p:sp>
        <p:nvSpPr>
          <p:cNvPr id="8" name="Rectangle 20">
            <a:extLst>
              <a:ext uri="{FF2B5EF4-FFF2-40B4-BE49-F238E27FC236}">
                <a16:creationId xmlns:a16="http://schemas.microsoft.com/office/drawing/2014/main" id="{68BE1AB1-2F59-48BC-AE19-191776DA6116}"/>
              </a:ext>
            </a:extLst>
          </p:cNvPr>
          <p:cNvSpPr/>
          <p:nvPr/>
        </p:nvSpPr>
        <p:spPr>
          <a:xfrm>
            <a:off x="170090" y="1413206"/>
            <a:ext cx="4358778" cy="201579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extBox 22">
            <a:extLst>
              <a:ext uri="{FF2B5EF4-FFF2-40B4-BE49-F238E27FC236}">
                <a16:creationId xmlns:a16="http://schemas.microsoft.com/office/drawing/2014/main" id="{10EDD9B0-1541-4A31-A44C-5E579E844A40}"/>
              </a:ext>
            </a:extLst>
          </p:cNvPr>
          <p:cNvSpPr txBox="1"/>
          <p:nvPr/>
        </p:nvSpPr>
        <p:spPr>
          <a:xfrm>
            <a:off x="707984" y="3429000"/>
            <a:ext cx="3282989" cy="717504"/>
          </a:xfrm>
          <a:prstGeom prst="rect">
            <a:avLst/>
          </a:prstGeom>
          <a:noFill/>
        </p:spPr>
        <p:txBody>
          <a:bodyPr wrap="square" rtlCol="0">
            <a:spAutoFit/>
          </a:bodyPr>
          <a:lstStyle/>
          <a:p>
            <a:pPr>
              <a:lnSpc>
                <a:spcPts val="1600"/>
              </a:lnSpc>
            </a:pPr>
            <a:r>
              <a:rPr lang="en-GB" dirty="0">
                <a:solidFill>
                  <a:srgbClr val="FF0000"/>
                </a:solidFill>
              </a:rPr>
              <a:t>Type a gene name to visualise profiles and PS values based TPMs or read counts</a:t>
            </a:r>
            <a:endParaRPr lang="en-GB" b="0" dirty="0">
              <a:solidFill>
                <a:srgbClr val="FF0000"/>
              </a:solidFill>
            </a:endParaRPr>
          </a:p>
        </p:txBody>
      </p:sp>
      <p:sp>
        <p:nvSpPr>
          <p:cNvPr id="12" name="Rectangle 20">
            <a:extLst>
              <a:ext uri="{FF2B5EF4-FFF2-40B4-BE49-F238E27FC236}">
                <a16:creationId xmlns:a16="http://schemas.microsoft.com/office/drawing/2014/main" id="{0611CA5B-D4CC-4FC7-9BAF-C06E20727D8A}"/>
              </a:ext>
            </a:extLst>
          </p:cNvPr>
          <p:cNvSpPr/>
          <p:nvPr/>
        </p:nvSpPr>
        <p:spPr>
          <a:xfrm>
            <a:off x="4619320" y="1413206"/>
            <a:ext cx="4358778" cy="29879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22">
            <a:extLst>
              <a:ext uri="{FF2B5EF4-FFF2-40B4-BE49-F238E27FC236}">
                <a16:creationId xmlns:a16="http://schemas.microsoft.com/office/drawing/2014/main" id="{214F59AD-6C98-4B1A-B034-6D751B6B6B28}"/>
              </a:ext>
            </a:extLst>
          </p:cNvPr>
          <p:cNvSpPr txBox="1"/>
          <p:nvPr/>
        </p:nvSpPr>
        <p:spPr>
          <a:xfrm>
            <a:off x="5972227" y="2336743"/>
            <a:ext cx="3001683" cy="717504"/>
          </a:xfrm>
          <a:prstGeom prst="rect">
            <a:avLst/>
          </a:prstGeom>
          <a:noFill/>
        </p:spPr>
        <p:txBody>
          <a:bodyPr wrap="square" rtlCol="0">
            <a:spAutoFit/>
          </a:bodyPr>
          <a:lstStyle/>
          <a:p>
            <a:pPr>
              <a:lnSpc>
                <a:spcPts val="1600"/>
              </a:lnSpc>
            </a:pPr>
            <a:r>
              <a:rPr lang="en-GB" b="0" dirty="0">
                <a:solidFill>
                  <a:srgbClr val="FF0000"/>
                </a:solidFill>
              </a:rPr>
              <a:t>Upload a gene list to make </a:t>
            </a:r>
            <a:r>
              <a:rPr lang="en-GB" dirty="0">
                <a:solidFill>
                  <a:srgbClr val="FF0000"/>
                </a:solidFill>
              </a:rPr>
              <a:t>and save multiple plot to defined folder</a:t>
            </a:r>
            <a:endParaRPr lang="en-GB" b="0" dirty="0">
              <a:solidFill>
                <a:srgbClr val="FF0000"/>
              </a:solidFill>
            </a:endParaRPr>
          </a:p>
        </p:txBody>
      </p:sp>
      <p:sp>
        <p:nvSpPr>
          <p:cNvPr id="14" name="Title 1">
            <a:extLst>
              <a:ext uri="{FF2B5EF4-FFF2-40B4-BE49-F238E27FC236}">
                <a16:creationId xmlns:a16="http://schemas.microsoft.com/office/drawing/2014/main" id="{3B6EF9FD-1467-4837-B0ED-648CE699A92B}"/>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5" name="Picture 14">
            <a:extLst>
              <a:ext uri="{FF2B5EF4-FFF2-40B4-BE49-F238E27FC236}">
                <a16:creationId xmlns:a16="http://schemas.microsoft.com/office/drawing/2014/main" id="{3DB67A6A-B123-4D84-B357-74EB96E02851}"/>
              </a:ext>
            </a:extLst>
          </p:cNvPr>
          <p:cNvPicPr>
            <a:picLocks noChangeAspect="1"/>
          </p:cNvPicPr>
          <p:nvPr/>
        </p:nvPicPr>
        <p:blipFill rotWithShape="1">
          <a:blip r:embed="rId5"/>
          <a:srcRect r="76125"/>
          <a:stretch/>
        </p:blipFill>
        <p:spPr>
          <a:xfrm>
            <a:off x="71885" y="106873"/>
            <a:ext cx="474261" cy="665873"/>
          </a:xfrm>
          <a:prstGeom prst="rect">
            <a:avLst/>
          </a:prstGeom>
        </p:spPr>
      </p:pic>
    </p:spTree>
    <p:extLst>
      <p:ext uri="{BB962C8B-B14F-4D97-AF65-F5344CB8AC3E}">
        <p14:creationId xmlns:p14="http://schemas.microsoft.com/office/powerpoint/2010/main" val="117657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2A4090D-4D32-483E-BF6C-364255D23939}"/>
              </a:ext>
            </a:extLst>
          </p:cNvPr>
          <p:cNvPicPr>
            <a:picLocks noChangeAspect="1"/>
          </p:cNvPicPr>
          <p:nvPr/>
        </p:nvPicPr>
        <p:blipFill>
          <a:blip r:embed="rId2"/>
          <a:stretch>
            <a:fillRect/>
          </a:stretch>
        </p:blipFill>
        <p:spPr>
          <a:xfrm>
            <a:off x="200967" y="1175717"/>
            <a:ext cx="8129117" cy="385611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C1E22F3-9300-4E7F-A07C-96283934BA0A}"/>
              </a:ext>
            </a:extLst>
          </p:cNvPr>
          <p:cNvPicPr>
            <a:picLocks noChangeAspect="1"/>
          </p:cNvPicPr>
          <p:nvPr/>
        </p:nvPicPr>
        <p:blipFill>
          <a:blip r:embed="rId3"/>
          <a:stretch>
            <a:fillRect/>
          </a:stretch>
        </p:blipFill>
        <p:spPr>
          <a:xfrm>
            <a:off x="2261429" y="1180896"/>
            <a:ext cx="6144482" cy="402011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2BFC479-E620-4ECE-B7F0-367430715FA1}"/>
              </a:ext>
            </a:extLst>
          </p:cNvPr>
          <p:cNvPicPr>
            <a:picLocks noChangeAspect="1"/>
          </p:cNvPicPr>
          <p:nvPr/>
        </p:nvPicPr>
        <p:blipFill>
          <a:blip r:embed="rId4"/>
          <a:stretch>
            <a:fillRect/>
          </a:stretch>
        </p:blipFill>
        <p:spPr>
          <a:xfrm>
            <a:off x="3024554" y="3103777"/>
            <a:ext cx="5737609" cy="3579361"/>
          </a:xfrm>
          <a:prstGeom prst="rect">
            <a:avLst/>
          </a:prstGeom>
        </p:spPr>
      </p:pic>
      <p:sp>
        <p:nvSpPr>
          <p:cNvPr id="4" name="Rectangle 20">
            <a:extLst>
              <a:ext uri="{FF2B5EF4-FFF2-40B4-BE49-F238E27FC236}">
                <a16:creationId xmlns:a16="http://schemas.microsoft.com/office/drawing/2014/main" id="{D76CAEAF-06AA-4185-B79C-851B8AE982DB}"/>
              </a:ext>
            </a:extLst>
          </p:cNvPr>
          <p:cNvSpPr/>
          <p:nvPr/>
        </p:nvSpPr>
        <p:spPr>
          <a:xfrm>
            <a:off x="281741" y="1571525"/>
            <a:ext cx="1064350" cy="5112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22">
            <a:extLst>
              <a:ext uri="{FF2B5EF4-FFF2-40B4-BE49-F238E27FC236}">
                <a16:creationId xmlns:a16="http://schemas.microsoft.com/office/drawing/2014/main" id="{77DBAE81-16A4-4615-8B8B-8A215D9CB01B}"/>
              </a:ext>
            </a:extLst>
          </p:cNvPr>
          <p:cNvSpPr txBox="1"/>
          <p:nvPr/>
        </p:nvSpPr>
        <p:spPr>
          <a:xfrm>
            <a:off x="1289011" y="1520636"/>
            <a:ext cx="1320077" cy="717504"/>
          </a:xfrm>
          <a:prstGeom prst="rect">
            <a:avLst/>
          </a:prstGeom>
          <a:noFill/>
        </p:spPr>
        <p:txBody>
          <a:bodyPr wrap="square" rtlCol="0">
            <a:spAutoFit/>
          </a:bodyPr>
          <a:lstStyle/>
          <a:p>
            <a:pPr>
              <a:lnSpc>
                <a:spcPts val="1600"/>
              </a:lnSpc>
            </a:pPr>
            <a:r>
              <a:rPr lang="en-GB" sz="1600" dirty="0">
                <a:solidFill>
                  <a:srgbClr val="FF0000"/>
                </a:solidFill>
              </a:rPr>
              <a:t>Save 3D list to local folder</a:t>
            </a:r>
            <a:endParaRPr lang="en-GB" sz="1600" b="0" dirty="0">
              <a:solidFill>
                <a:srgbClr val="FF0000"/>
              </a:solidFill>
            </a:endParaRPr>
          </a:p>
        </p:txBody>
      </p:sp>
      <p:sp>
        <p:nvSpPr>
          <p:cNvPr id="8" name="TextBox 10">
            <a:extLst>
              <a:ext uri="{FF2B5EF4-FFF2-40B4-BE49-F238E27FC236}">
                <a16:creationId xmlns:a16="http://schemas.microsoft.com/office/drawing/2014/main" id="{5BE6AE2F-A937-4177-BF6D-4170C36C230D}"/>
              </a:ext>
            </a:extLst>
          </p:cNvPr>
          <p:cNvSpPr txBox="1"/>
          <p:nvPr/>
        </p:nvSpPr>
        <p:spPr>
          <a:xfrm>
            <a:off x="457201" y="683486"/>
            <a:ext cx="4589526" cy="400110"/>
          </a:xfrm>
          <a:prstGeom prst="rect">
            <a:avLst/>
          </a:prstGeom>
          <a:noFill/>
        </p:spPr>
        <p:txBody>
          <a:bodyPr wrap="none" rtlCol="0">
            <a:spAutoFit/>
          </a:bodyPr>
          <a:lstStyle/>
          <a:p>
            <a:r>
              <a:rPr lang="en-US" sz="2000" b="1" dirty="0"/>
              <a:t>Advanced plot page – GO annotation plot</a:t>
            </a:r>
            <a:endParaRPr lang="en-GB" sz="2000" b="1" dirty="0"/>
          </a:p>
        </p:txBody>
      </p:sp>
      <p:sp>
        <p:nvSpPr>
          <p:cNvPr id="10" name="Rectangle 20">
            <a:extLst>
              <a:ext uri="{FF2B5EF4-FFF2-40B4-BE49-F238E27FC236}">
                <a16:creationId xmlns:a16="http://schemas.microsoft.com/office/drawing/2014/main" id="{BEBC1B0E-5493-4496-89E7-58C216FCC066}"/>
              </a:ext>
            </a:extLst>
          </p:cNvPr>
          <p:cNvSpPr/>
          <p:nvPr/>
        </p:nvSpPr>
        <p:spPr>
          <a:xfrm>
            <a:off x="213360" y="2678710"/>
            <a:ext cx="1895856" cy="23531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22">
            <a:extLst>
              <a:ext uri="{FF2B5EF4-FFF2-40B4-BE49-F238E27FC236}">
                <a16:creationId xmlns:a16="http://schemas.microsoft.com/office/drawing/2014/main" id="{DEAB66BF-AF84-437D-8006-8976D5B7E1E8}"/>
              </a:ext>
            </a:extLst>
          </p:cNvPr>
          <p:cNvSpPr txBox="1"/>
          <p:nvPr/>
        </p:nvSpPr>
        <p:spPr>
          <a:xfrm>
            <a:off x="111810" y="5082725"/>
            <a:ext cx="2576526" cy="1326261"/>
          </a:xfrm>
          <a:prstGeom prst="rect">
            <a:avLst/>
          </a:prstGeom>
          <a:noFill/>
        </p:spPr>
        <p:txBody>
          <a:bodyPr wrap="square" rtlCol="0">
            <a:spAutoFit/>
          </a:bodyPr>
          <a:lstStyle/>
          <a:p>
            <a:pPr marL="144000" indent="-144000">
              <a:lnSpc>
                <a:spcPts val="1600"/>
              </a:lnSpc>
              <a:buFont typeface="Arial" panose="020B0604020202020204" pitchFamily="34" charset="0"/>
              <a:buChar char="•"/>
            </a:pPr>
            <a:r>
              <a:rPr lang="en-GB" sz="1600" dirty="0">
                <a:solidFill>
                  <a:srgbClr val="FF0000"/>
                </a:solidFill>
              </a:rPr>
              <a:t>Upload GO annotation to make annotation barplot based on selected enrichment statistics</a:t>
            </a:r>
          </a:p>
          <a:p>
            <a:pPr marL="144000" indent="-144000">
              <a:lnSpc>
                <a:spcPts val="1600"/>
              </a:lnSpc>
              <a:buFont typeface="Arial" panose="020B0604020202020204" pitchFamily="34" charset="0"/>
              <a:buChar char="•"/>
            </a:pPr>
            <a:r>
              <a:rPr lang="en-GB" sz="1600" b="0" dirty="0">
                <a:solidFill>
                  <a:srgbClr val="FF0000"/>
                </a:solidFill>
              </a:rPr>
              <a:t>The length of GO term on y-axis can be changed.</a:t>
            </a:r>
          </a:p>
        </p:txBody>
      </p:sp>
      <p:sp>
        <p:nvSpPr>
          <p:cNvPr id="12" name="TextBox 22">
            <a:extLst>
              <a:ext uri="{FF2B5EF4-FFF2-40B4-BE49-F238E27FC236}">
                <a16:creationId xmlns:a16="http://schemas.microsoft.com/office/drawing/2014/main" id="{7E4240E9-26D9-4768-806B-95BFD6B3F7D7}"/>
              </a:ext>
            </a:extLst>
          </p:cNvPr>
          <p:cNvSpPr txBox="1"/>
          <p:nvPr/>
        </p:nvSpPr>
        <p:spPr>
          <a:xfrm>
            <a:off x="5046727" y="875378"/>
            <a:ext cx="3095412" cy="300339"/>
          </a:xfrm>
          <a:prstGeom prst="rect">
            <a:avLst/>
          </a:prstGeom>
          <a:noFill/>
        </p:spPr>
        <p:txBody>
          <a:bodyPr wrap="square" rtlCol="0">
            <a:spAutoFit/>
          </a:bodyPr>
          <a:lstStyle/>
          <a:p>
            <a:pPr>
              <a:lnSpc>
                <a:spcPts val="1600"/>
              </a:lnSpc>
            </a:pPr>
            <a:r>
              <a:rPr lang="en-GB" sz="1600" b="0" dirty="0">
                <a:solidFill>
                  <a:srgbClr val="FF0000"/>
                </a:solidFill>
              </a:rPr>
              <a:t>Example of GO annotation csv file</a:t>
            </a:r>
          </a:p>
        </p:txBody>
      </p:sp>
      <p:sp>
        <p:nvSpPr>
          <p:cNvPr id="13" name="Title 1">
            <a:extLst>
              <a:ext uri="{FF2B5EF4-FFF2-40B4-BE49-F238E27FC236}">
                <a16:creationId xmlns:a16="http://schemas.microsoft.com/office/drawing/2014/main" id="{AED60FFD-405E-4EE9-80D1-5905695B5F4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4" name="Picture 13">
            <a:extLst>
              <a:ext uri="{FF2B5EF4-FFF2-40B4-BE49-F238E27FC236}">
                <a16:creationId xmlns:a16="http://schemas.microsoft.com/office/drawing/2014/main" id="{B6CF66E1-3D7F-44E7-BF09-BAD49F5382BC}"/>
              </a:ext>
            </a:extLst>
          </p:cNvPr>
          <p:cNvPicPr>
            <a:picLocks noChangeAspect="1"/>
          </p:cNvPicPr>
          <p:nvPr/>
        </p:nvPicPr>
        <p:blipFill rotWithShape="1">
          <a:blip r:embed="rId5"/>
          <a:srcRect r="76125"/>
          <a:stretch/>
        </p:blipFill>
        <p:spPr>
          <a:xfrm>
            <a:off x="71885" y="106873"/>
            <a:ext cx="474261" cy="665873"/>
          </a:xfrm>
          <a:prstGeom prst="rect">
            <a:avLst/>
          </a:prstGeom>
        </p:spPr>
      </p:pic>
      <p:sp>
        <p:nvSpPr>
          <p:cNvPr id="15" name="Arrow: Right 14">
            <a:extLst>
              <a:ext uri="{FF2B5EF4-FFF2-40B4-BE49-F238E27FC236}">
                <a16:creationId xmlns:a16="http://schemas.microsoft.com/office/drawing/2014/main" id="{E5EFC8FF-C9D1-40EA-8EC3-5628B1F8A48A}"/>
              </a:ext>
            </a:extLst>
          </p:cNvPr>
          <p:cNvSpPr/>
          <p:nvPr/>
        </p:nvSpPr>
        <p:spPr>
          <a:xfrm rot="16200000">
            <a:off x="2276190" y="2091023"/>
            <a:ext cx="1202203"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Category</a:t>
            </a:r>
            <a:endParaRPr lang="en-GB" dirty="0"/>
          </a:p>
        </p:txBody>
      </p:sp>
      <p:sp>
        <p:nvSpPr>
          <p:cNvPr id="16" name="Arrow: Right 15">
            <a:extLst>
              <a:ext uri="{FF2B5EF4-FFF2-40B4-BE49-F238E27FC236}">
                <a16:creationId xmlns:a16="http://schemas.microsoft.com/office/drawing/2014/main" id="{5F750352-5031-494E-B2F9-CB36684CB876}"/>
              </a:ext>
            </a:extLst>
          </p:cNvPr>
          <p:cNvSpPr/>
          <p:nvPr/>
        </p:nvSpPr>
        <p:spPr>
          <a:xfrm rot="16200000">
            <a:off x="5084104" y="1982066"/>
            <a:ext cx="1420117" cy="5364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Annotation</a:t>
            </a:r>
            <a:endParaRPr lang="en-GB" dirty="0"/>
          </a:p>
        </p:txBody>
      </p:sp>
      <p:sp>
        <p:nvSpPr>
          <p:cNvPr id="17" name="Rectangle 20">
            <a:extLst>
              <a:ext uri="{FF2B5EF4-FFF2-40B4-BE49-F238E27FC236}">
                <a16:creationId xmlns:a16="http://schemas.microsoft.com/office/drawing/2014/main" id="{E748E5CF-AF26-4B02-AFD9-93272D812F8A}"/>
              </a:ext>
            </a:extLst>
          </p:cNvPr>
          <p:cNvSpPr/>
          <p:nvPr/>
        </p:nvSpPr>
        <p:spPr>
          <a:xfrm>
            <a:off x="6528201" y="1180896"/>
            <a:ext cx="1895856" cy="207611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22">
            <a:extLst>
              <a:ext uri="{FF2B5EF4-FFF2-40B4-BE49-F238E27FC236}">
                <a16:creationId xmlns:a16="http://schemas.microsoft.com/office/drawing/2014/main" id="{0D335A7D-6A21-4D2D-8283-D07BA8B41EEF}"/>
              </a:ext>
            </a:extLst>
          </p:cNvPr>
          <p:cNvSpPr txBox="1"/>
          <p:nvPr/>
        </p:nvSpPr>
        <p:spPr>
          <a:xfrm>
            <a:off x="6559597" y="3198957"/>
            <a:ext cx="2071869" cy="300339"/>
          </a:xfrm>
          <a:prstGeom prst="rect">
            <a:avLst/>
          </a:prstGeom>
          <a:noFill/>
        </p:spPr>
        <p:txBody>
          <a:bodyPr wrap="square" rtlCol="0">
            <a:spAutoFit/>
          </a:bodyPr>
          <a:lstStyle/>
          <a:p>
            <a:pPr>
              <a:lnSpc>
                <a:spcPts val="1600"/>
              </a:lnSpc>
            </a:pPr>
            <a:r>
              <a:rPr lang="en-GB" sz="1600" b="0" dirty="0">
                <a:solidFill>
                  <a:srgbClr val="FF0000"/>
                </a:solidFill>
              </a:rPr>
              <a:t>Enrichment statistics</a:t>
            </a:r>
          </a:p>
        </p:txBody>
      </p:sp>
    </p:spTree>
    <p:extLst>
      <p:ext uri="{BB962C8B-B14F-4D97-AF65-F5344CB8AC3E}">
        <p14:creationId xmlns:p14="http://schemas.microsoft.com/office/powerpoint/2010/main" val="2808657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6BA53-E702-48B8-AA1F-F177E935D3E3}"/>
              </a:ext>
            </a:extLst>
          </p:cNvPr>
          <p:cNvSpPr>
            <a:spLocks noGrp="1"/>
          </p:cNvSpPr>
          <p:nvPr>
            <p:ph idx="4294967295"/>
          </p:nvPr>
        </p:nvSpPr>
        <p:spPr>
          <a:xfrm>
            <a:off x="352699" y="685790"/>
            <a:ext cx="8190411" cy="1717769"/>
          </a:xfrm>
          <a:prstGeom prst="rect">
            <a:avLst/>
          </a:prstGeom>
        </p:spPr>
        <p:txBody>
          <a:bodyPr>
            <a:normAutofit/>
          </a:bodyPr>
          <a:lstStyle/>
          <a:p>
            <a:r>
              <a:rPr lang="en-GB" sz="1900" dirty="0"/>
              <a:t>A graphical user interface (GUI) based on R shiny App</a:t>
            </a:r>
          </a:p>
          <a:p>
            <a:r>
              <a:rPr lang="en-US" sz="1900" dirty="0"/>
              <a:t>Mouse click to load data, do 3D analysis, make plots, generate reports, etc.</a:t>
            </a:r>
          </a:p>
          <a:p>
            <a:r>
              <a:rPr lang="en-US" sz="1900" dirty="0"/>
              <a:t>Easy to use for both bioinformaticians and non-bioinformaticians</a:t>
            </a:r>
          </a:p>
          <a:p>
            <a:endParaRPr lang="en-GB" sz="1900" dirty="0"/>
          </a:p>
        </p:txBody>
      </p:sp>
      <p:pic>
        <p:nvPicPr>
          <p:cNvPr id="9" name="Picture 8" descr="A screenshot of a social media post&#10;&#10;Description automatically generated">
            <a:extLst>
              <a:ext uri="{FF2B5EF4-FFF2-40B4-BE49-F238E27FC236}">
                <a16:creationId xmlns:a16="http://schemas.microsoft.com/office/drawing/2014/main" id="{19E45612-8316-4C70-AFFF-564C823C8A66}"/>
              </a:ext>
            </a:extLst>
          </p:cNvPr>
          <p:cNvPicPr>
            <a:picLocks noChangeAspect="1"/>
          </p:cNvPicPr>
          <p:nvPr/>
        </p:nvPicPr>
        <p:blipFill>
          <a:blip r:embed="rId2"/>
          <a:stretch>
            <a:fillRect/>
          </a:stretch>
        </p:blipFill>
        <p:spPr>
          <a:xfrm>
            <a:off x="681067" y="1862491"/>
            <a:ext cx="7725590" cy="4851818"/>
          </a:xfrm>
          <a:prstGeom prst="rect">
            <a:avLst/>
          </a:prstGeom>
          <a:effectLst>
            <a:outerShdw blurRad="50800" dist="38100" dir="2700000" algn="tl" rotWithShape="0">
              <a:prstClr val="black">
                <a:alpha val="40000"/>
              </a:prstClr>
            </a:outerShdw>
          </a:effectLst>
        </p:spPr>
      </p:pic>
      <p:sp>
        <p:nvSpPr>
          <p:cNvPr id="10" name="Title 1">
            <a:extLst>
              <a:ext uri="{FF2B5EF4-FFF2-40B4-BE49-F238E27FC236}">
                <a16:creationId xmlns:a16="http://schemas.microsoft.com/office/drawing/2014/main" id="{E47D9D14-FC9E-45AD-8421-3B164C6A74FF}"/>
              </a:ext>
            </a:extLst>
          </p:cNvPr>
          <p:cNvSpPr>
            <a:spLocks noGrp="1"/>
          </p:cNvSpPr>
          <p:nvPr>
            <p:ph type="title" idx="4294967295"/>
          </p:nvPr>
        </p:nvSpPr>
        <p:spPr>
          <a:xfrm>
            <a:off x="673334" y="251"/>
            <a:ext cx="7366038" cy="729720"/>
          </a:xfrm>
          <a:prstGeom prst="rect">
            <a:avLst/>
          </a:prstGeom>
        </p:spPr>
        <p:txBody>
          <a:bodyPr/>
          <a:lstStyle/>
          <a:p>
            <a:r>
              <a:rPr lang="en-US" dirty="0"/>
              <a:t>W</a:t>
            </a:r>
            <a:r>
              <a:rPr lang="en-US" altLang="zh-CN" dirty="0"/>
              <a:t>hat is 3D RNA-seq?</a:t>
            </a:r>
            <a:endParaRPr lang="en-GB" dirty="0"/>
          </a:p>
        </p:txBody>
      </p:sp>
      <p:pic>
        <p:nvPicPr>
          <p:cNvPr id="11" name="Picture 10">
            <a:extLst>
              <a:ext uri="{FF2B5EF4-FFF2-40B4-BE49-F238E27FC236}">
                <a16:creationId xmlns:a16="http://schemas.microsoft.com/office/drawing/2014/main" id="{57B9BC21-BC91-4804-AC04-1E4A0B849A2A}"/>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518397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 RNA-seq App - Google Chrome">
            <a:extLst>
              <a:ext uri="{FF2B5EF4-FFF2-40B4-BE49-F238E27FC236}">
                <a16:creationId xmlns:a16="http://schemas.microsoft.com/office/drawing/2014/main" id="{1362C626-33A2-4D84-9822-E9D1B01881C1}"/>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3511457"/>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73178" cy="400110"/>
          </a:xfrm>
          <a:prstGeom prst="rect">
            <a:avLst/>
          </a:prstGeom>
          <a:noFill/>
        </p:spPr>
        <p:txBody>
          <a:bodyPr wrap="none" rtlCol="0">
            <a:spAutoFit/>
          </a:bodyPr>
          <a:lstStyle/>
          <a:p>
            <a:r>
              <a:rPr lang="en-US" sz="2000" b="1" dirty="0"/>
              <a:t>Result summary page</a:t>
            </a:r>
            <a:endParaRPr lang="en-GB" sz="2000" b="1" dirty="0"/>
          </a:p>
        </p:txBody>
      </p:sp>
      <p:sp>
        <p:nvSpPr>
          <p:cNvPr id="6" name="TextBox 5">
            <a:extLst>
              <a:ext uri="{FF2B5EF4-FFF2-40B4-BE49-F238E27FC236}">
                <a16:creationId xmlns:a16="http://schemas.microsoft.com/office/drawing/2014/main" id="{EBD70C30-AE55-4F45-998D-B546F81CC295}"/>
              </a:ext>
            </a:extLst>
          </p:cNvPr>
          <p:cNvSpPr txBox="1"/>
          <p:nvPr/>
        </p:nvSpPr>
        <p:spPr>
          <a:xfrm>
            <a:off x="1237279" y="3682845"/>
            <a:ext cx="2187265" cy="369332"/>
          </a:xfrm>
          <a:prstGeom prst="rect">
            <a:avLst/>
          </a:prstGeom>
          <a:solidFill>
            <a:schemeClr val="bg1"/>
          </a:solidFill>
        </p:spPr>
        <p:txBody>
          <a:bodyPr wrap="none" rtlCol="0">
            <a:spAutoFit/>
          </a:bodyPr>
          <a:lstStyle/>
          <a:p>
            <a:r>
              <a:rPr lang="en-US" dirty="0">
                <a:solidFill>
                  <a:srgbClr val="FF0000"/>
                </a:solidFill>
              </a:rPr>
              <a:t>Click Generate report</a:t>
            </a:r>
            <a:endParaRPr lang="en-GB" dirty="0">
              <a:solidFill>
                <a:srgbClr val="FF0000"/>
              </a:solidFill>
            </a:endParaRPr>
          </a:p>
        </p:txBody>
      </p:sp>
      <p:cxnSp>
        <p:nvCxnSpPr>
          <p:cNvPr id="7" name="Straight Arrow Connector 6">
            <a:extLst>
              <a:ext uri="{FF2B5EF4-FFF2-40B4-BE49-F238E27FC236}">
                <a16:creationId xmlns:a16="http://schemas.microsoft.com/office/drawing/2014/main" id="{DA301A3E-2BB9-40DF-8883-656BFBE21947}"/>
              </a:ext>
            </a:extLst>
          </p:cNvPr>
          <p:cNvCxnSpPr>
            <a:cxnSpLocks/>
            <a:endCxn id="6" idx="1"/>
          </p:cNvCxnSpPr>
          <p:nvPr/>
        </p:nvCxnSpPr>
        <p:spPr>
          <a:xfrm>
            <a:off x="1055221" y="3756448"/>
            <a:ext cx="182058" cy="1110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543555E-8C07-4C84-85B8-0D4713ADC13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0" name="Picture 9">
            <a:extLst>
              <a:ext uri="{FF2B5EF4-FFF2-40B4-BE49-F238E27FC236}">
                <a16:creationId xmlns:a16="http://schemas.microsoft.com/office/drawing/2014/main" id="{1F47AEF4-F037-4850-923C-26DC2D647F9B}"/>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2591612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3D RNA-seq App - Google Chrome">
            <a:extLst>
              <a:ext uri="{FF2B5EF4-FFF2-40B4-BE49-F238E27FC236}">
                <a16:creationId xmlns:a16="http://schemas.microsoft.com/office/drawing/2014/main" id="{CCF43A13-F1C7-4E94-A146-5F7039651144}"/>
              </a:ext>
            </a:extLst>
          </p:cNvPr>
          <p:cNvPicPr>
            <a:picLocks noChangeAspect="1"/>
          </p:cNvPicPr>
          <p:nvPr/>
        </p:nvPicPr>
        <p:blipFill>
          <a:blip r:embed="rId2"/>
          <a:stretch>
            <a:fillRect/>
          </a:stretch>
        </p:blipFill>
        <p:spPr>
          <a:xfrm>
            <a:off x="0" y="1276151"/>
            <a:ext cx="9144000" cy="5176562"/>
          </a:xfrm>
          <a:prstGeom prst="rect">
            <a:avLst/>
          </a:prstGeom>
        </p:spPr>
      </p:pic>
      <p:sp>
        <p:nvSpPr>
          <p:cNvPr id="3" name="Rectangle 8">
            <a:extLst>
              <a:ext uri="{FF2B5EF4-FFF2-40B4-BE49-F238E27FC236}">
                <a16:creationId xmlns:a16="http://schemas.microsoft.com/office/drawing/2014/main" id="{A470EAD6-5736-47EB-881C-F8D9925B56A7}"/>
              </a:ext>
            </a:extLst>
          </p:cNvPr>
          <p:cNvSpPr/>
          <p:nvPr/>
        </p:nvSpPr>
        <p:spPr>
          <a:xfrm>
            <a:off x="0" y="3495550"/>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extBox 10">
            <a:extLst>
              <a:ext uri="{FF2B5EF4-FFF2-40B4-BE49-F238E27FC236}">
                <a16:creationId xmlns:a16="http://schemas.microsoft.com/office/drawing/2014/main" id="{9A007ECE-33E1-49CD-ABCE-BB2DBC166F65}"/>
              </a:ext>
            </a:extLst>
          </p:cNvPr>
          <p:cNvSpPr txBox="1"/>
          <p:nvPr/>
        </p:nvSpPr>
        <p:spPr>
          <a:xfrm>
            <a:off x="457201" y="683486"/>
            <a:ext cx="2472985" cy="400110"/>
          </a:xfrm>
          <a:prstGeom prst="rect">
            <a:avLst/>
          </a:prstGeom>
          <a:noFill/>
        </p:spPr>
        <p:txBody>
          <a:bodyPr wrap="none" rtlCol="0">
            <a:spAutoFit/>
          </a:bodyPr>
          <a:lstStyle/>
          <a:p>
            <a:r>
              <a:rPr lang="en-US" sz="2000" b="1" dirty="0"/>
              <a:t>Generate report page</a:t>
            </a:r>
            <a:endParaRPr lang="en-GB" sz="2000" b="1" dirty="0"/>
          </a:p>
        </p:txBody>
      </p:sp>
      <p:sp>
        <p:nvSpPr>
          <p:cNvPr id="7" name="Title 1">
            <a:extLst>
              <a:ext uri="{FF2B5EF4-FFF2-40B4-BE49-F238E27FC236}">
                <a16:creationId xmlns:a16="http://schemas.microsoft.com/office/drawing/2014/main" id="{C9D9E682-F8A3-4FFB-9508-6D41DA8A7592}"/>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8" name="Picture 7">
            <a:extLst>
              <a:ext uri="{FF2B5EF4-FFF2-40B4-BE49-F238E27FC236}">
                <a16:creationId xmlns:a16="http://schemas.microsoft.com/office/drawing/2014/main" id="{3CC75926-B12F-473E-8A5E-0425C224EBC6}"/>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727546254"/>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093BB2F1-6A4D-4BD5-846E-D7B11634F67A}"/>
              </a:ext>
            </a:extLst>
          </p:cNvPr>
          <p:cNvPicPr>
            <a:picLocks noChangeAspect="1"/>
          </p:cNvPicPr>
          <p:nvPr/>
        </p:nvPicPr>
        <p:blipFill>
          <a:blip r:embed="rId2"/>
          <a:stretch>
            <a:fillRect/>
          </a:stretch>
        </p:blipFill>
        <p:spPr>
          <a:xfrm>
            <a:off x="823964" y="1123459"/>
            <a:ext cx="7646795" cy="4760554"/>
          </a:xfrm>
          <a:prstGeom prst="rect">
            <a:avLst/>
          </a:prstGeom>
        </p:spPr>
      </p:pic>
      <p:pic>
        <p:nvPicPr>
          <p:cNvPr id="7" name="Picture 6" descr="A close up of a logo&#10;&#10;Description automatically generated">
            <a:extLst>
              <a:ext uri="{FF2B5EF4-FFF2-40B4-BE49-F238E27FC236}">
                <a16:creationId xmlns:a16="http://schemas.microsoft.com/office/drawing/2014/main" id="{CF36C3CB-A85B-4D7F-A56B-7E15E7CD38B2}"/>
              </a:ext>
            </a:extLst>
          </p:cNvPr>
          <p:cNvPicPr>
            <a:picLocks noChangeAspect="1"/>
          </p:cNvPicPr>
          <p:nvPr/>
        </p:nvPicPr>
        <p:blipFill>
          <a:blip r:embed="rId3"/>
          <a:stretch>
            <a:fillRect/>
          </a:stretch>
        </p:blipFill>
        <p:spPr>
          <a:xfrm>
            <a:off x="1758573" y="6017857"/>
            <a:ext cx="2381647" cy="759756"/>
          </a:xfrm>
          <a:prstGeom prst="rect">
            <a:avLst/>
          </a:prstGeom>
        </p:spPr>
      </p:pic>
      <p:sp>
        <p:nvSpPr>
          <p:cNvPr id="4" name="TextBox 10">
            <a:extLst>
              <a:ext uri="{FF2B5EF4-FFF2-40B4-BE49-F238E27FC236}">
                <a16:creationId xmlns:a16="http://schemas.microsoft.com/office/drawing/2014/main" id="{41BA6A43-6A6D-4DBF-9C9B-CC166B40AD32}"/>
              </a:ext>
            </a:extLst>
          </p:cNvPr>
          <p:cNvSpPr txBox="1"/>
          <p:nvPr/>
        </p:nvSpPr>
        <p:spPr>
          <a:xfrm>
            <a:off x="457201" y="683486"/>
            <a:ext cx="2472985" cy="400110"/>
          </a:xfrm>
          <a:prstGeom prst="rect">
            <a:avLst/>
          </a:prstGeom>
          <a:noFill/>
        </p:spPr>
        <p:txBody>
          <a:bodyPr wrap="none" rtlCol="0">
            <a:spAutoFit/>
          </a:bodyPr>
          <a:lstStyle/>
          <a:p>
            <a:r>
              <a:rPr lang="en-US" sz="2000" b="1" dirty="0"/>
              <a:t>Generate report page</a:t>
            </a:r>
            <a:endParaRPr lang="en-GB" sz="2000" b="1" dirty="0"/>
          </a:p>
        </p:txBody>
      </p:sp>
      <p:sp>
        <p:nvSpPr>
          <p:cNvPr id="8" name="TextBox 22">
            <a:extLst>
              <a:ext uri="{FF2B5EF4-FFF2-40B4-BE49-F238E27FC236}">
                <a16:creationId xmlns:a16="http://schemas.microsoft.com/office/drawing/2014/main" id="{7DD8D284-9287-4FE8-B962-7C2EC302B324}"/>
              </a:ext>
            </a:extLst>
          </p:cNvPr>
          <p:cNvSpPr txBox="1"/>
          <p:nvPr/>
        </p:nvSpPr>
        <p:spPr>
          <a:xfrm>
            <a:off x="4540250" y="4443883"/>
            <a:ext cx="3282989" cy="717504"/>
          </a:xfrm>
          <a:prstGeom prst="rect">
            <a:avLst/>
          </a:prstGeom>
          <a:noFill/>
        </p:spPr>
        <p:txBody>
          <a:bodyPr wrap="square" rtlCol="0">
            <a:spAutoFit/>
          </a:bodyPr>
          <a:lstStyle/>
          <a:p>
            <a:pPr>
              <a:lnSpc>
                <a:spcPts val="1600"/>
              </a:lnSpc>
            </a:pPr>
            <a:r>
              <a:rPr lang="en-GB" dirty="0">
                <a:solidFill>
                  <a:srgbClr val="FF0000"/>
                </a:solidFill>
              </a:rPr>
              <a:t>Summary of parameters used in this App. If not correct, double click to edit</a:t>
            </a:r>
            <a:endParaRPr lang="en-GB" b="0" dirty="0">
              <a:solidFill>
                <a:srgbClr val="FF0000"/>
              </a:solidFill>
            </a:endParaRPr>
          </a:p>
        </p:txBody>
      </p:sp>
      <p:sp>
        <p:nvSpPr>
          <p:cNvPr id="9" name="TextBox 22">
            <a:extLst>
              <a:ext uri="{FF2B5EF4-FFF2-40B4-BE49-F238E27FC236}">
                <a16:creationId xmlns:a16="http://schemas.microsoft.com/office/drawing/2014/main" id="{D15FA134-2058-4428-90A1-E161D7CEF13B}"/>
              </a:ext>
            </a:extLst>
          </p:cNvPr>
          <p:cNvSpPr txBox="1"/>
          <p:nvPr/>
        </p:nvSpPr>
        <p:spPr>
          <a:xfrm>
            <a:off x="4258896" y="6004343"/>
            <a:ext cx="3282989" cy="717504"/>
          </a:xfrm>
          <a:prstGeom prst="rect">
            <a:avLst/>
          </a:prstGeom>
          <a:noFill/>
        </p:spPr>
        <p:txBody>
          <a:bodyPr wrap="square" rtlCol="0">
            <a:spAutoFit/>
          </a:bodyPr>
          <a:lstStyle/>
          <a:p>
            <a:pPr>
              <a:lnSpc>
                <a:spcPts val="1600"/>
              </a:lnSpc>
            </a:pPr>
            <a:r>
              <a:rPr lang="en-GB" b="0" dirty="0">
                <a:solidFill>
                  <a:srgbClr val="FF0000"/>
                </a:solidFill>
              </a:rPr>
              <a:t>Click to generate report. Report in html, pdf and word formats will be saved to </a:t>
            </a:r>
            <a:r>
              <a:rPr lang="en-GB" dirty="0">
                <a:solidFill>
                  <a:srgbClr val="FF0000"/>
                </a:solidFill>
              </a:rPr>
              <a:t>“report” folder.</a:t>
            </a:r>
            <a:endParaRPr lang="en-GB" b="0" dirty="0">
              <a:solidFill>
                <a:srgbClr val="FF0000"/>
              </a:solidFill>
            </a:endParaRPr>
          </a:p>
        </p:txBody>
      </p:sp>
      <p:sp>
        <p:nvSpPr>
          <p:cNvPr id="10" name="Title 1">
            <a:extLst>
              <a:ext uri="{FF2B5EF4-FFF2-40B4-BE49-F238E27FC236}">
                <a16:creationId xmlns:a16="http://schemas.microsoft.com/office/drawing/2014/main" id="{2D668CEA-A795-4FB2-BEF9-FD260C736960}"/>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1" name="Picture 10">
            <a:extLst>
              <a:ext uri="{FF2B5EF4-FFF2-40B4-BE49-F238E27FC236}">
                <a16:creationId xmlns:a16="http://schemas.microsoft.com/office/drawing/2014/main" id="{731A3E28-99AE-412A-BAB9-29832B811B08}"/>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2557306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8430-2490-42CA-88E1-637245AEC487}"/>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dirty="0"/>
              <a:t>H</a:t>
            </a:r>
            <a:r>
              <a:rPr lang="en-GB" dirty="0"/>
              <a:t>ow to use 3D genes/transcripts?</a:t>
            </a:r>
          </a:p>
        </p:txBody>
      </p:sp>
      <p:pic>
        <p:nvPicPr>
          <p:cNvPr id="3" name="Picture 2">
            <a:extLst>
              <a:ext uri="{FF2B5EF4-FFF2-40B4-BE49-F238E27FC236}">
                <a16:creationId xmlns:a16="http://schemas.microsoft.com/office/drawing/2014/main" id="{D693F7D4-E0BA-4F71-9D0D-DF15AE5250E8}"/>
              </a:ext>
            </a:extLst>
          </p:cNvPr>
          <p:cNvPicPr>
            <a:picLocks noChangeAspect="1"/>
          </p:cNvPicPr>
          <p:nvPr/>
        </p:nvPicPr>
        <p:blipFill rotWithShape="1">
          <a:blip r:embed="rId2"/>
          <a:srcRect r="76125"/>
          <a:stretch/>
        </p:blipFill>
        <p:spPr>
          <a:xfrm>
            <a:off x="71885" y="106873"/>
            <a:ext cx="474261" cy="665873"/>
          </a:xfrm>
          <a:prstGeom prst="rect">
            <a:avLst/>
          </a:prstGeom>
        </p:spPr>
      </p:pic>
      <p:pic>
        <p:nvPicPr>
          <p:cNvPr id="13" name="Google Shape;196;p35">
            <a:extLst>
              <a:ext uri="{FF2B5EF4-FFF2-40B4-BE49-F238E27FC236}">
                <a16:creationId xmlns:a16="http://schemas.microsoft.com/office/drawing/2014/main" id="{32ECDCEC-901D-4EA2-8AED-6AB8754C5673}"/>
              </a:ext>
            </a:extLst>
          </p:cNvPr>
          <p:cNvPicPr preferRelativeResize="0"/>
          <p:nvPr/>
        </p:nvPicPr>
        <p:blipFill rotWithShape="1">
          <a:blip r:embed="rId3">
            <a:alphaModFix/>
          </a:blip>
          <a:srcRect/>
          <a:stretch/>
        </p:blipFill>
        <p:spPr>
          <a:xfrm>
            <a:off x="230167" y="2540903"/>
            <a:ext cx="4276500" cy="2380800"/>
          </a:xfrm>
          <a:prstGeom prst="rect">
            <a:avLst/>
          </a:prstGeom>
          <a:noFill/>
          <a:ln>
            <a:noFill/>
          </a:ln>
        </p:spPr>
      </p:pic>
      <p:grpSp>
        <p:nvGrpSpPr>
          <p:cNvPr id="21" name="Group 20">
            <a:extLst>
              <a:ext uri="{FF2B5EF4-FFF2-40B4-BE49-F238E27FC236}">
                <a16:creationId xmlns:a16="http://schemas.microsoft.com/office/drawing/2014/main" id="{BC7C0D63-BA34-4590-9292-AAEB02B1E2D1}"/>
              </a:ext>
            </a:extLst>
          </p:cNvPr>
          <p:cNvGrpSpPr/>
          <p:nvPr/>
        </p:nvGrpSpPr>
        <p:grpSpPr>
          <a:xfrm>
            <a:off x="195331" y="1312561"/>
            <a:ext cx="4006143" cy="1205953"/>
            <a:chOff x="211016" y="3944245"/>
            <a:chExt cx="4006143" cy="1205953"/>
          </a:xfrm>
        </p:grpSpPr>
        <p:grpSp>
          <p:nvGrpSpPr>
            <p:cNvPr id="14" name="Google Shape;197;p35">
              <a:extLst>
                <a:ext uri="{FF2B5EF4-FFF2-40B4-BE49-F238E27FC236}">
                  <a16:creationId xmlns:a16="http://schemas.microsoft.com/office/drawing/2014/main" id="{9E5B4E99-30D3-48C4-AAE5-FB13E9D59013}"/>
                </a:ext>
              </a:extLst>
            </p:cNvPr>
            <p:cNvGrpSpPr/>
            <p:nvPr/>
          </p:nvGrpSpPr>
          <p:grpSpPr>
            <a:xfrm>
              <a:off x="211016" y="3944245"/>
              <a:ext cx="4006143" cy="950103"/>
              <a:chOff x="1235122" y="657537"/>
              <a:chExt cx="4885899" cy="1158747"/>
            </a:xfrm>
          </p:grpSpPr>
          <p:pic>
            <p:nvPicPr>
              <p:cNvPr id="15" name="Google Shape;198;p35">
                <a:extLst>
                  <a:ext uri="{FF2B5EF4-FFF2-40B4-BE49-F238E27FC236}">
                    <a16:creationId xmlns:a16="http://schemas.microsoft.com/office/drawing/2014/main" id="{6ACE4405-541D-4596-A1A0-BB7C77526409}"/>
                  </a:ext>
                </a:extLst>
              </p:cNvPr>
              <p:cNvPicPr preferRelativeResize="0"/>
              <p:nvPr/>
            </p:nvPicPr>
            <p:blipFill rotWithShape="1">
              <a:blip r:embed="rId4">
                <a:alphaModFix/>
              </a:blip>
              <a:srcRect/>
              <a:stretch/>
            </p:blipFill>
            <p:spPr>
              <a:xfrm>
                <a:off x="1235122" y="1183864"/>
                <a:ext cx="4885899" cy="632420"/>
              </a:xfrm>
              <a:prstGeom prst="rect">
                <a:avLst/>
              </a:prstGeom>
              <a:noFill/>
              <a:ln>
                <a:noFill/>
              </a:ln>
            </p:spPr>
          </p:pic>
          <p:pic>
            <p:nvPicPr>
              <p:cNvPr id="16" name="Google Shape;199;p35">
                <a:extLst>
                  <a:ext uri="{FF2B5EF4-FFF2-40B4-BE49-F238E27FC236}">
                    <a16:creationId xmlns:a16="http://schemas.microsoft.com/office/drawing/2014/main" id="{D083BBC1-79F8-4C5D-99C5-E856899726F0}"/>
                  </a:ext>
                </a:extLst>
              </p:cNvPr>
              <p:cNvPicPr preferRelativeResize="0"/>
              <p:nvPr/>
            </p:nvPicPr>
            <p:blipFill rotWithShape="1">
              <a:blip r:embed="rId5">
                <a:alphaModFix/>
              </a:blip>
              <a:srcRect/>
              <a:stretch/>
            </p:blipFill>
            <p:spPr>
              <a:xfrm>
                <a:off x="1235122" y="657537"/>
                <a:ext cx="4708478" cy="499537"/>
              </a:xfrm>
              <a:prstGeom prst="rect">
                <a:avLst/>
              </a:prstGeom>
              <a:noFill/>
              <a:ln>
                <a:noFill/>
              </a:ln>
            </p:spPr>
          </p:pic>
        </p:grpSp>
        <p:sp>
          <p:nvSpPr>
            <p:cNvPr id="17" name="Google Shape;200;p35">
              <a:extLst>
                <a:ext uri="{FF2B5EF4-FFF2-40B4-BE49-F238E27FC236}">
                  <a16:creationId xmlns:a16="http://schemas.microsoft.com/office/drawing/2014/main" id="{64082716-7075-496F-A12B-C51F7EE3D178}"/>
                </a:ext>
              </a:extLst>
            </p:cNvPr>
            <p:cNvSpPr txBox="1">
              <a:spLocks/>
            </p:cNvSpPr>
            <p:nvPr/>
          </p:nvSpPr>
          <p:spPr>
            <a:xfrm>
              <a:off x="2923625" y="4843298"/>
              <a:ext cx="1293300" cy="306900"/>
            </a:xfrm>
            <a:prstGeom prst="rect">
              <a:avLst/>
            </a:prstGeom>
            <a:noFill/>
            <a:ln>
              <a:noFill/>
            </a:ln>
          </p:spPr>
          <p:txBody>
            <a:bodyPr spcFirstLastPara="1" wrap="square" lIns="91425" tIns="91425" rIns="91425" bIns="91425" anchor="t" anchorCtr="0">
              <a:no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pPr>
                <a:lnSpc>
                  <a:spcPct val="115000"/>
                </a:lnSpc>
              </a:pPr>
              <a:r>
                <a:rPr lang="en-GB" sz="1000" i="1" dirty="0"/>
                <a:t>Calixto et al., 2018</a:t>
              </a:r>
            </a:p>
            <a:p>
              <a:pPr>
                <a:lnSpc>
                  <a:spcPct val="150000"/>
                </a:lnSpc>
                <a:spcBef>
                  <a:spcPts val="1600"/>
                </a:spcBef>
              </a:pPr>
              <a:endParaRPr lang="en-GB" sz="1800" i="1" dirty="0"/>
            </a:p>
            <a:p>
              <a:pPr>
                <a:spcBef>
                  <a:spcPts val="1000"/>
                </a:spcBef>
              </a:pPr>
              <a:endParaRPr lang="en-GB" dirty="0"/>
            </a:p>
          </p:txBody>
        </p:sp>
      </p:grpSp>
      <p:sp>
        <p:nvSpPr>
          <p:cNvPr id="18" name="Google Shape;201;p35">
            <a:extLst>
              <a:ext uri="{FF2B5EF4-FFF2-40B4-BE49-F238E27FC236}">
                <a16:creationId xmlns:a16="http://schemas.microsoft.com/office/drawing/2014/main" id="{8F019C27-0FB7-42D8-BA85-4C09C688C8CD}"/>
              </a:ext>
            </a:extLst>
          </p:cNvPr>
          <p:cNvSpPr txBox="1"/>
          <p:nvPr/>
        </p:nvSpPr>
        <p:spPr>
          <a:xfrm>
            <a:off x="120884" y="5001329"/>
            <a:ext cx="3777000" cy="1272000"/>
          </a:xfrm>
          <a:prstGeom prst="rect">
            <a:avLst/>
          </a:prstGeom>
          <a:noFill/>
          <a:ln>
            <a:noFill/>
          </a:ln>
        </p:spPr>
        <p:txBody>
          <a:bodyPr spcFirstLastPara="1" wrap="square" lIns="91425" tIns="45700" rIns="91425" bIns="45700" anchor="t" anchorCtr="0">
            <a:noAutofit/>
          </a:bodyPr>
          <a:lstStyle/>
          <a:p>
            <a:pPr marL="285743" indent="-273044">
              <a:lnSpc>
                <a:spcPct val="115000"/>
              </a:lnSpc>
              <a:buClr>
                <a:srgbClr val="000000"/>
              </a:buClr>
              <a:buSzPts val="1400"/>
              <a:buFont typeface="Arial"/>
              <a:buChar char="○"/>
            </a:pPr>
            <a:r>
              <a:rPr lang="en-GB" sz="1400" kern="0" dirty="0">
                <a:solidFill>
                  <a:srgbClr val="000000"/>
                </a:solidFill>
                <a:ea typeface="Arial"/>
                <a:cs typeface="Arial"/>
                <a:sym typeface="Arial"/>
              </a:rPr>
              <a:t>Novel cold-response genes</a:t>
            </a:r>
            <a:endParaRPr sz="1400" kern="0" dirty="0">
              <a:solidFill>
                <a:srgbClr val="000000"/>
              </a:solidFill>
              <a:cs typeface="Arial"/>
              <a:sym typeface="Arial"/>
            </a:endParaRPr>
          </a:p>
          <a:p>
            <a:pPr marL="285743" indent="-273044">
              <a:lnSpc>
                <a:spcPct val="115000"/>
              </a:lnSpc>
              <a:buClr>
                <a:srgbClr val="000000"/>
              </a:buClr>
              <a:buSzPts val="1400"/>
              <a:buFont typeface="Arial"/>
              <a:buChar char="○"/>
            </a:pPr>
            <a:r>
              <a:rPr lang="en-GB" sz="1400" kern="0" dirty="0">
                <a:solidFill>
                  <a:srgbClr val="000000"/>
                </a:solidFill>
                <a:ea typeface="Arial"/>
                <a:cs typeface="Arial"/>
                <a:sym typeface="Arial"/>
              </a:rPr>
              <a:t>DAS genes – regulated only by AS</a:t>
            </a:r>
            <a:endParaRPr sz="1400" kern="0" dirty="0">
              <a:solidFill>
                <a:srgbClr val="000000"/>
              </a:solidFill>
              <a:cs typeface="Arial"/>
              <a:sym typeface="Arial"/>
            </a:endParaRPr>
          </a:p>
          <a:p>
            <a:pPr marL="285743" indent="-273044">
              <a:lnSpc>
                <a:spcPct val="115000"/>
              </a:lnSpc>
              <a:buClr>
                <a:srgbClr val="000000"/>
              </a:buClr>
              <a:buSzPts val="1400"/>
              <a:buFont typeface="Arial"/>
              <a:buChar char="○"/>
            </a:pPr>
            <a:r>
              <a:rPr lang="en-GB" sz="1400" kern="0" dirty="0">
                <a:solidFill>
                  <a:srgbClr val="000000"/>
                </a:solidFill>
                <a:ea typeface="Arial"/>
                <a:cs typeface="Arial"/>
                <a:sym typeface="Arial"/>
              </a:rPr>
              <a:t>Dynamics of AS/transcription</a:t>
            </a:r>
            <a:endParaRPr sz="1400" kern="0" dirty="0">
              <a:solidFill>
                <a:srgbClr val="000000"/>
              </a:solidFill>
              <a:cs typeface="Arial"/>
              <a:sym typeface="Arial"/>
            </a:endParaRPr>
          </a:p>
          <a:p>
            <a:pPr marL="285743" indent="-273044">
              <a:lnSpc>
                <a:spcPct val="115000"/>
              </a:lnSpc>
              <a:spcBef>
                <a:spcPts val="1000"/>
              </a:spcBef>
              <a:buClr>
                <a:srgbClr val="000000"/>
              </a:buClr>
              <a:buSzPts val="1400"/>
              <a:buFont typeface="Arial"/>
              <a:buChar char="○"/>
            </a:pPr>
            <a:r>
              <a:rPr lang="en-GB" sz="1400" b="1" kern="0" dirty="0">
                <a:solidFill>
                  <a:srgbClr val="000000"/>
                </a:solidFill>
                <a:cs typeface="Arial"/>
                <a:sym typeface="Arial"/>
              </a:rPr>
              <a:t>Value of RTD to expression analysis</a:t>
            </a:r>
            <a:endParaRPr sz="1400" b="1" kern="0" dirty="0">
              <a:solidFill>
                <a:srgbClr val="000000"/>
              </a:solidFill>
              <a:cs typeface="Arial"/>
              <a:sym typeface="Arial"/>
            </a:endParaRPr>
          </a:p>
          <a:p>
            <a:pPr marL="285743">
              <a:lnSpc>
                <a:spcPct val="115000"/>
              </a:lnSpc>
              <a:buClr>
                <a:srgbClr val="000000"/>
              </a:buClr>
            </a:pPr>
            <a:endParaRPr sz="1400" kern="0" dirty="0">
              <a:solidFill>
                <a:srgbClr val="000000"/>
              </a:solidFill>
              <a:cs typeface="Arial"/>
              <a:sym typeface="Arial"/>
            </a:endParaRPr>
          </a:p>
        </p:txBody>
      </p:sp>
      <p:sp>
        <p:nvSpPr>
          <p:cNvPr id="19" name="TextBox 18">
            <a:extLst>
              <a:ext uri="{FF2B5EF4-FFF2-40B4-BE49-F238E27FC236}">
                <a16:creationId xmlns:a16="http://schemas.microsoft.com/office/drawing/2014/main" id="{44843B5D-1A23-4D09-A9C5-2C05C9B07B8C}"/>
              </a:ext>
            </a:extLst>
          </p:cNvPr>
          <p:cNvSpPr txBox="1"/>
          <p:nvPr/>
        </p:nvSpPr>
        <p:spPr>
          <a:xfrm>
            <a:off x="71885" y="801144"/>
            <a:ext cx="4031040" cy="369332"/>
          </a:xfrm>
          <a:prstGeom prst="rect">
            <a:avLst/>
          </a:prstGeom>
          <a:noFill/>
        </p:spPr>
        <p:txBody>
          <a:bodyPr wrap="none" rtlCol="0">
            <a:spAutoFit/>
          </a:bodyPr>
          <a:lstStyle/>
          <a:p>
            <a:pPr marL="144000" indent="-144000">
              <a:buFont typeface="Arial" panose="020B0604020202020204" pitchFamily="34" charset="0"/>
              <a:buChar char="•"/>
            </a:pPr>
            <a:r>
              <a:rPr lang="en-GB" dirty="0"/>
              <a:t>3D analysis application in Arabidopsis </a:t>
            </a:r>
          </a:p>
        </p:txBody>
      </p:sp>
      <p:sp>
        <p:nvSpPr>
          <p:cNvPr id="20" name="TextBox 19">
            <a:extLst>
              <a:ext uri="{FF2B5EF4-FFF2-40B4-BE49-F238E27FC236}">
                <a16:creationId xmlns:a16="http://schemas.microsoft.com/office/drawing/2014/main" id="{15286D43-4673-45A1-B8A3-B4C9E5F2CA62}"/>
              </a:ext>
            </a:extLst>
          </p:cNvPr>
          <p:cNvSpPr txBox="1"/>
          <p:nvPr/>
        </p:nvSpPr>
        <p:spPr>
          <a:xfrm>
            <a:off x="4734799" y="801144"/>
            <a:ext cx="3468676" cy="646331"/>
          </a:xfrm>
          <a:prstGeom prst="rect">
            <a:avLst/>
          </a:prstGeom>
          <a:noFill/>
        </p:spPr>
        <p:txBody>
          <a:bodyPr wrap="square" rtlCol="0">
            <a:spAutoFit/>
          </a:bodyPr>
          <a:lstStyle/>
          <a:p>
            <a:pPr marL="144000" indent="-144000">
              <a:buFont typeface="Arial" panose="020B0604020202020204" pitchFamily="34" charset="0"/>
              <a:buChar char="•"/>
            </a:pPr>
            <a:r>
              <a:rPr lang="en-GB" dirty="0"/>
              <a:t>Time-series isoform switch of DAS genes/DTU transcripts</a:t>
            </a:r>
          </a:p>
        </p:txBody>
      </p:sp>
      <p:grpSp>
        <p:nvGrpSpPr>
          <p:cNvPr id="28" name="Group 27">
            <a:extLst>
              <a:ext uri="{FF2B5EF4-FFF2-40B4-BE49-F238E27FC236}">
                <a16:creationId xmlns:a16="http://schemas.microsoft.com/office/drawing/2014/main" id="{31B9F15C-14BB-4538-8139-7EAD0B95638B}"/>
              </a:ext>
            </a:extLst>
          </p:cNvPr>
          <p:cNvGrpSpPr/>
          <p:nvPr/>
        </p:nvGrpSpPr>
        <p:grpSpPr>
          <a:xfrm>
            <a:off x="4808157" y="1959916"/>
            <a:ext cx="4140512" cy="741232"/>
            <a:chOff x="4942528" y="1594092"/>
            <a:chExt cx="4140512" cy="741232"/>
          </a:xfrm>
        </p:grpSpPr>
        <p:pic>
          <p:nvPicPr>
            <p:cNvPr id="26" name="Picture 25" descr="A screenshot of a cell phone&#10;&#10;Description automatically generated">
              <a:extLst>
                <a:ext uri="{FF2B5EF4-FFF2-40B4-BE49-F238E27FC236}">
                  <a16:creationId xmlns:a16="http://schemas.microsoft.com/office/drawing/2014/main" id="{F173808B-A268-4E2D-A29D-B18CD355E391}"/>
                </a:ext>
              </a:extLst>
            </p:cNvPr>
            <p:cNvPicPr>
              <a:picLocks noChangeAspect="1"/>
            </p:cNvPicPr>
            <p:nvPr/>
          </p:nvPicPr>
          <p:blipFill>
            <a:blip r:embed="rId6"/>
            <a:stretch>
              <a:fillRect/>
            </a:stretch>
          </p:blipFill>
          <p:spPr>
            <a:xfrm>
              <a:off x="4942528" y="1594092"/>
              <a:ext cx="4018425" cy="569632"/>
            </a:xfrm>
            <a:prstGeom prst="rect">
              <a:avLst/>
            </a:prstGeom>
          </p:spPr>
        </p:pic>
        <p:sp>
          <p:nvSpPr>
            <p:cNvPr id="27" name="Google Shape;200;p35">
              <a:extLst>
                <a:ext uri="{FF2B5EF4-FFF2-40B4-BE49-F238E27FC236}">
                  <a16:creationId xmlns:a16="http://schemas.microsoft.com/office/drawing/2014/main" id="{82610575-F0AC-4B51-A390-10F62F7DE79A}"/>
                </a:ext>
              </a:extLst>
            </p:cNvPr>
            <p:cNvSpPr txBox="1">
              <a:spLocks/>
            </p:cNvSpPr>
            <p:nvPr/>
          </p:nvSpPr>
          <p:spPr>
            <a:xfrm>
              <a:off x="7789740" y="2028424"/>
              <a:ext cx="1293300" cy="306900"/>
            </a:xfrm>
            <a:prstGeom prst="rect">
              <a:avLst/>
            </a:prstGeom>
            <a:noFill/>
            <a:ln>
              <a:noFill/>
            </a:ln>
          </p:spPr>
          <p:txBody>
            <a:bodyPr spcFirstLastPara="1" wrap="square" lIns="91425" tIns="91425" rIns="91425" bIns="91425" anchor="t" anchorCtr="0">
              <a:no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pPr>
                <a:lnSpc>
                  <a:spcPct val="115000"/>
                </a:lnSpc>
              </a:pPr>
              <a:r>
                <a:rPr lang="en-GB" sz="1000" i="1" dirty="0"/>
                <a:t>Guo et al., 2017</a:t>
              </a:r>
            </a:p>
            <a:p>
              <a:pPr>
                <a:lnSpc>
                  <a:spcPct val="150000"/>
                </a:lnSpc>
                <a:spcBef>
                  <a:spcPts val="1600"/>
                </a:spcBef>
              </a:pPr>
              <a:endParaRPr lang="en-GB" sz="1800" i="1" dirty="0"/>
            </a:p>
            <a:p>
              <a:pPr>
                <a:spcBef>
                  <a:spcPts val="1000"/>
                </a:spcBef>
              </a:pPr>
              <a:endParaRPr lang="en-GB" dirty="0"/>
            </a:p>
          </p:txBody>
        </p:sp>
      </p:grpSp>
      <p:pic>
        <p:nvPicPr>
          <p:cNvPr id="29" name="Picture 28">
            <a:extLst>
              <a:ext uri="{FF2B5EF4-FFF2-40B4-BE49-F238E27FC236}">
                <a16:creationId xmlns:a16="http://schemas.microsoft.com/office/drawing/2014/main" id="{1D9E2722-B679-4CC3-B8E3-C9CEA7D307F9}"/>
              </a:ext>
            </a:extLst>
          </p:cNvPr>
          <p:cNvPicPr>
            <a:picLocks noChangeAspect="1"/>
          </p:cNvPicPr>
          <p:nvPr/>
        </p:nvPicPr>
        <p:blipFill>
          <a:blip r:embed="rId7"/>
          <a:stretch>
            <a:fillRect/>
          </a:stretch>
        </p:blipFill>
        <p:spPr>
          <a:xfrm>
            <a:off x="4589287" y="2741638"/>
            <a:ext cx="4506538" cy="1846726"/>
          </a:xfrm>
          <a:prstGeom prst="rect">
            <a:avLst/>
          </a:prstGeom>
        </p:spPr>
      </p:pic>
      <p:sp>
        <p:nvSpPr>
          <p:cNvPr id="30" name="TextBox 29">
            <a:extLst>
              <a:ext uri="{FF2B5EF4-FFF2-40B4-BE49-F238E27FC236}">
                <a16:creationId xmlns:a16="http://schemas.microsoft.com/office/drawing/2014/main" id="{9F702846-2E2A-4B95-B830-40973F8DF97A}"/>
              </a:ext>
            </a:extLst>
          </p:cNvPr>
          <p:cNvSpPr txBox="1"/>
          <p:nvPr/>
        </p:nvSpPr>
        <p:spPr>
          <a:xfrm>
            <a:off x="4734799" y="4698368"/>
            <a:ext cx="3468676" cy="646331"/>
          </a:xfrm>
          <a:prstGeom prst="rect">
            <a:avLst/>
          </a:prstGeom>
          <a:noFill/>
        </p:spPr>
        <p:txBody>
          <a:bodyPr wrap="square" rtlCol="0">
            <a:spAutoFit/>
          </a:bodyPr>
          <a:lstStyle/>
          <a:p>
            <a:pPr marL="144000" indent="-144000">
              <a:buFont typeface="Arial" panose="020B0604020202020204" pitchFamily="34" charset="0"/>
              <a:buChar char="•"/>
            </a:pPr>
            <a:r>
              <a:rPr lang="en-GB" dirty="0"/>
              <a:t>Transcriptional and AS regulatory networks</a:t>
            </a:r>
          </a:p>
        </p:txBody>
      </p:sp>
      <p:pic>
        <p:nvPicPr>
          <p:cNvPr id="33" name="Picture 32" descr="A close up of some flowers&#10;&#10;Description automatically generated">
            <a:extLst>
              <a:ext uri="{FF2B5EF4-FFF2-40B4-BE49-F238E27FC236}">
                <a16:creationId xmlns:a16="http://schemas.microsoft.com/office/drawing/2014/main" id="{FDA8C193-1310-4098-BD16-BEE94D60F254}"/>
              </a:ext>
            </a:extLst>
          </p:cNvPr>
          <p:cNvPicPr>
            <a:picLocks noChangeAspect="1"/>
          </p:cNvPicPr>
          <p:nvPr/>
        </p:nvPicPr>
        <p:blipFill rotWithShape="1">
          <a:blip r:embed="rId8"/>
          <a:srcRect l="7642" r="9200"/>
          <a:stretch/>
        </p:blipFill>
        <p:spPr>
          <a:xfrm>
            <a:off x="6659374" y="5001329"/>
            <a:ext cx="2167208" cy="1766570"/>
          </a:xfrm>
          <a:prstGeom prst="rect">
            <a:avLst/>
          </a:prstGeom>
        </p:spPr>
      </p:pic>
      <p:sp>
        <p:nvSpPr>
          <p:cNvPr id="34" name="TextBox 33">
            <a:extLst>
              <a:ext uri="{FF2B5EF4-FFF2-40B4-BE49-F238E27FC236}">
                <a16:creationId xmlns:a16="http://schemas.microsoft.com/office/drawing/2014/main" id="{A5ADB5B2-C65C-4401-9AB6-2B6953815B3A}"/>
              </a:ext>
            </a:extLst>
          </p:cNvPr>
          <p:cNvSpPr txBox="1"/>
          <p:nvPr/>
        </p:nvSpPr>
        <p:spPr>
          <a:xfrm>
            <a:off x="5246118" y="5460713"/>
            <a:ext cx="2167208" cy="646331"/>
          </a:xfrm>
          <a:prstGeom prst="rect">
            <a:avLst/>
          </a:prstGeom>
          <a:noFill/>
        </p:spPr>
        <p:txBody>
          <a:bodyPr wrap="square" rtlCol="0">
            <a:spAutoFit/>
          </a:bodyPr>
          <a:lstStyle/>
          <a:p>
            <a:r>
              <a:rPr lang="en-GB" i="1" dirty="0"/>
              <a:t>Keep eye on our publications</a:t>
            </a:r>
          </a:p>
        </p:txBody>
      </p:sp>
      <p:sp>
        <p:nvSpPr>
          <p:cNvPr id="22" name="Rectangle 21">
            <a:extLst>
              <a:ext uri="{FF2B5EF4-FFF2-40B4-BE49-F238E27FC236}">
                <a16:creationId xmlns:a16="http://schemas.microsoft.com/office/drawing/2014/main" id="{BB6F8DAB-483C-44EA-938A-0AD83ED24691}"/>
              </a:ext>
            </a:extLst>
          </p:cNvPr>
          <p:cNvSpPr/>
          <p:nvPr/>
        </p:nvSpPr>
        <p:spPr>
          <a:xfrm>
            <a:off x="4734799" y="1408570"/>
            <a:ext cx="4300152" cy="369332"/>
          </a:xfrm>
          <a:prstGeom prst="rect">
            <a:avLst/>
          </a:prstGeom>
        </p:spPr>
        <p:txBody>
          <a:bodyPr wrap="none">
            <a:spAutoFit/>
          </a:bodyPr>
          <a:lstStyle/>
          <a:p>
            <a:r>
              <a:rPr lang="en-GB" dirty="0"/>
              <a:t>App:</a:t>
            </a:r>
            <a:r>
              <a:rPr lang="en-GB" dirty="0">
                <a:solidFill>
                  <a:srgbClr val="0070C0"/>
                </a:solidFill>
              </a:rPr>
              <a:t> </a:t>
            </a:r>
            <a:r>
              <a:rPr lang="en-GB" dirty="0">
                <a:solidFill>
                  <a:srgbClr val="0070C0"/>
                </a:solidFill>
                <a:hlinkClick r:id="rId9">
                  <a:extLst>
                    <a:ext uri="{A12FA001-AC4F-418D-AE19-62706E023703}">
                      <ahyp:hlinkClr xmlns:ahyp="http://schemas.microsoft.com/office/drawing/2018/hyperlinkcolor" val="tx"/>
                    </a:ext>
                  </a:extLst>
                </a:hlinkClick>
              </a:rPr>
              <a:t>https://wyguo.shinyapps.io/tsis_app/</a:t>
            </a:r>
            <a:r>
              <a:rPr lang="en-GB" dirty="0">
                <a:solidFill>
                  <a:srgbClr val="0070C0"/>
                </a:solidFill>
              </a:rPr>
              <a:t>  </a:t>
            </a:r>
          </a:p>
        </p:txBody>
      </p:sp>
    </p:spTree>
    <p:extLst>
      <p:ext uri="{BB962C8B-B14F-4D97-AF65-F5344CB8AC3E}">
        <p14:creationId xmlns:p14="http://schemas.microsoft.com/office/powerpoint/2010/main" val="307023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1668" y="1357727"/>
            <a:ext cx="4663465" cy="3962418"/>
          </a:xfrm>
          <a:prstGeom prst="rect">
            <a:avLst/>
          </a:prstGeom>
        </p:spPr>
      </p:pic>
      <p:pic>
        <p:nvPicPr>
          <p:cNvPr id="5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960" y="1412591"/>
            <a:ext cx="727625" cy="727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9" name="Title 3"/>
          <p:cNvSpPr txBox="1">
            <a:spLocks/>
          </p:cNvSpPr>
          <p:nvPr/>
        </p:nvSpPr>
        <p:spPr>
          <a:xfrm>
            <a:off x="309015" y="2209303"/>
            <a:ext cx="2396167" cy="2031325"/>
          </a:xfrm>
          <a:prstGeom prst="rect">
            <a:avLst/>
          </a:prstGeom>
        </p:spPr>
        <p:txBody>
          <a:bodyPr vert="horz" wrap="square" lIns="91440" tIns="45720" rIns="91440" bIns="45720" rtlCol="0" anchor="t" anchorCtr="0">
            <a:spAutoFit/>
          </a:bodyPr>
          <a:lstStyle>
            <a:lvl1pPr algn="l" defTabSz="457200" rtl="0" eaLnBrk="1" latinLnBrk="0" hangingPunct="1">
              <a:spcBef>
                <a:spcPct val="0"/>
              </a:spcBef>
              <a:buNone/>
              <a:defRPr sz="3600" b="1" kern="1200">
                <a:solidFill>
                  <a:srgbClr val="872175"/>
                </a:solidFill>
                <a:latin typeface="+mj-lt"/>
                <a:ea typeface="+mj-ea"/>
                <a:cs typeface="+mj-cs"/>
              </a:defRPr>
            </a:lvl1pPr>
          </a:lstStyle>
          <a:p>
            <a:r>
              <a:rPr lang="en-GB" sz="1800" b="0" dirty="0">
                <a:solidFill>
                  <a:prstClr val="black"/>
                </a:solidFill>
                <a:latin typeface="Arial" panose="020B0604020202020204" pitchFamily="34" charset="0"/>
                <a:cs typeface="Arial" panose="020B0604020202020204" pitchFamily="34" charset="0"/>
              </a:rPr>
              <a:t>Runxuan Zhang</a:t>
            </a:r>
          </a:p>
          <a:p>
            <a:r>
              <a:rPr lang="en-GB" sz="1800" b="0" dirty="0">
                <a:solidFill>
                  <a:prstClr val="black"/>
                </a:solidFill>
                <a:latin typeface="Arial" panose="020B0604020202020204" pitchFamily="34" charset="0"/>
                <a:cs typeface="Arial" panose="020B0604020202020204" pitchFamily="34" charset="0"/>
              </a:rPr>
              <a:t>Wenbin Guo</a:t>
            </a:r>
          </a:p>
          <a:p>
            <a:endParaRPr lang="en-GB" sz="1800" b="0" dirty="0">
              <a:solidFill>
                <a:prstClr val="black"/>
              </a:solidFill>
              <a:latin typeface="Arial" panose="020B0604020202020204" pitchFamily="34" charset="0"/>
              <a:cs typeface="Arial" panose="020B0604020202020204" pitchFamily="34" charset="0"/>
            </a:endParaRPr>
          </a:p>
          <a:p>
            <a:r>
              <a:rPr lang="en-GB" sz="1800" b="0" dirty="0">
                <a:solidFill>
                  <a:prstClr val="black"/>
                </a:solidFill>
                <a:latin typeface="Arial" panose="020B0604020202020204" pitchFamily="34" charset="0"/>
                <a:cs typeface="Arial" panose="020B0604020202020204" pitchFamily="34" charset="0"/>
              </a:rPr>
              <a:t>John Brown</a:t>
            </a:r>
          </a:p>
          <a:p>
            <a:r>
              <a:rPr lang="en-GB" sz="1800" b="0" dirty="0">
                <a:solidFill>
                  <a:prstClr val="black"/>
                </a:solidFill>
                <a:latin typeface="Arial" panose="020B0604020202020204" pitchFamily="34" charset="0"/>
                <a:cs typeface="Arial" panose="020B0604020202020204" pitchFamily="34" charset="0"/>
              </a:rPr>
              <a:t>Cristiane Calixto</a:t>
            </a:r>
            <a:br>
              <a:rPr lang="en-GB" sz="1800" b="0" dirty="0">
                <a:solidFill>
                  <a:prstClr val="black"/>
                </a:solidFill>
                <a:latin typeface="Arial" panose="020B0604020202020204" pitchFamily="34" charset="0"/>
                <a:cs typeface="Arial" panose="020B0604020202020204" pitchFamily="34" charset="0"/>
              </a:rPr>
            </a:br>
            <a:r>
              <a:rPr lang="en-GB" sz="1800" b="0" dirty="0">
                <a:solidFill>
                  <a:prstClr val="black"/>
                </a:solidFill>
                <a:latin typeface="Arial" panose="020B0604020202020204" pitchFamily="34" charset="0"/>
                <a:cs typeface="Arial" panose="020B0604020202020204" pitchFamily="34" charset="0"/>
              </a:rPr>
              <a:t>Nikoleta Tzioutziou</a:t>
            </a:r>
          </a:p>
          <a:p>
            <a:r>
              <a:rPr lang="en-GB" sz="1800" b="0" dirty="0">
                <a:solidFill>
                  <a:prstClr val="black"/>
                </a:solidFill>
                <a:latin typeface="Arial" panose="020B0604020202020204" pitchFamily="34" charset="0"/>
                <a:cs typeface="Arial" panose="020B0604020202020204" pitchFamily="34" charset="0"/>
              </a:rPr>
              <a:t>Juan Carlos Entizne</a:t>
            </a:r>
          </a:p>
        </p:txBody>
      </p:sp>
      <p:grpSp>
        <p:nvGrpSpPr>
          <p:cNvPr id="2" name="Group 1">
            <a:extLst>
              <a:ext uri="{FF2B5EF4-FFF2-40B4-BE49-F238E27FC236}">
                <a16:creationId xmlns:a16="http://schemas.microsoft.com/office/drawing/2014/main" id="{36FE6AE5-4129-4661-A50F-048C872EAEC4}"/>
              </a:ext>
            </a:extLst>
          </p:cNvPr>
          <p:cNvGrpSpPr/>
          <p:nvPr/>
        </p:nvGrpSpPr>
        <p:grpSpPr>
          <a:xfrm>
            <a:off x="7319370" y="2029189"/>
            <a:ext cx="1384858" cy="2237241"/>
            <a:chOff x="7267639" y="3071145"/>
            <a:chExt cx="1384858" cy="2237241"/>
          </a:xfrm>
        </p:grpSpPr>
        <p:pic>
          <p:nvPicPr>
            <p:cNvPr id="6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6004" y="3071145"/>
              <a:ext cx="1326493" cy="891361"/>
            </a:xfrm>
            <a:prstGeom prst="rect">
              <a:avLst/>
            </a:prstGeom>
            <a:solidFill>
              <a:sysClr val="window" lastClr="FFFFFF"/>
            </a:solidFill>
            <a:ln>
              <a:noFill/>
            </a:ln>
            <a:effectLst/>
          </p:spPr>
        </p:pic>
        <p:graphicFrame>
          <p:nvGraphicFramePr>
            <p:cNvPr id="62" name="Object 2"/>
            <p:cNvGraphicFramePr>
              <a:graphicFrameLocks noChangeAspect="1"/>
            </p:cNvGraphicFramePr>
            <p:nvPr>
              <p:extLst>
                <p:ext uri="{D42A27DB-BD31-4B8C-83A1-F6EECF244321}">
                  <p14:modId xmlns:p14="http://schemas.microsoft.com/office/powerpoint/2010/main" val="2901315464"/>
                </p:ext>
              </p:extLst>
            </p:nvPr>
          </p:nvGraphicFramePr>
          <p:xfrm>
            <a:off x="7372583" y="4266430"/>
            <a:ext cx="835494" cy="600926"/>
          </p:xfrm>
          <a:graphic>
            <a:graphicData uri="http://schemas.openxmlformats.org/presentationml/2006/ole">
              <mc:AlternateContent xmlns:mc="http://schemas.openxmlformats.org/markup-compatibility/2006">
                <mc:Choice xmlns:v="urn:schemas-microsoft-com:vml" Requires="v">
                  <p:oleObj spid="_x0000_s1081" name="Image" r:id="rId6" imgW="1904762" imgH="1371429" progId="PhotoshopElements.Image.6">
                    <p:embed/>
                  </p:oleObj>
                </mc:Choice>
                <mc:Fallback>
                  <p:oleObj name="Image" r:id="rId6" imgW="1904762" imgH="1371429" progId="PhotoshopElements.Image.6">
                    <p:embed/>
                    <p:pic>
                      <p:nvPicPr>
                        <p:cNvPr id="6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2583" y="4266430"/>
                          <a:ext cx="835494" cy="600926"/>
                        </a:xfrm>
                        <a:prstGeom prst="rect">
                          <a:avLst/>
                        </a:prstGeom>
                        <a:noFill/>
                        <a:ln>
                          <a:noFill/>
                        </a:ln>
                        <a:effectLst/>
                        <a:extLst/>
                      </p:spPr>
                    </p:pic>
                  </p:oleObj>
                </mc:Fallback>
              </mc:AlternateContent>
            </a:graphicData>
          </a:graphic>
        </p:graphicFrame>
        <p:sp>
          <p:nvSpPr>
            <p:cNvPr id="63" name="Text Box 10"/>
            <p:cNvSpPr txBox="1">
              <a:spLocks noChangeArrowheads="1"/>
            </p:cNvSpPr>
            <p:nvPr/>
          </p:nvSpPr>
          <p:spPr bwMode="auto">
            <a:xfrm>
              <a:off x="7267639" y="4846721"/>
              <a:ext cx="10453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0" fontAlgn="base" hangingPunct="0">
                <a:spcBef>
                  <a:spcPct val="0"/>
                </a:spcBef>
                <a:spcAft>
                  <a:spcPct val="0"/>
                </a:spcAft>
                <a:buFontTx/>
                <a:buNone/>
              </a:pPr>
              <a:r>
                <a:rPr lang="en-GB" altLang="en-US" sz="1200" dirty="0">
                  <a:solidFill>
                    <a:prstClr val="black"/>
                  </a:solidFill>
                  <a:latin typeface="Arial" panose="020B0604020202020204" pitchFamily="34" charset="0"/>
                  <a:cs typeface="Arial" panose="020B0604020202020204" pitchFamily="34" charset="0"/>
                </a:rPr>
                <a:t>Scottish </a:t>
              </a:r>
            </a:p>
            <a:p>
              <a:pPr eaLnBrk="0" fontAlgn="base" hangingPunct="0">
                <a:spcBef>
                  <a:spcPct val="0"/>
                </a:spcBef>
                <a:spcAft>
                  <a:spcPct val="0"/>
                </a:spcAft>
                <a:buFontTx/>
                <a:buNone/>
              </a:pPr>
              <a:r>
                <a:rPr lang="en-GB" altLang="en-US" sz="1200" dirty="0">
                  <a:solidFill>
                    <a:prstClr val="black"/>
                  </a:solidFill>
                  <a:latin typeface="Arial" panose="020B0604020202020204" pitchFamily="34" charset="0"/>
                  <a:cs typeface="Arial" panose="020B0604020202020204" pitchFamily="34" charset="0"/>
                </a:rPr>
                <a:t>Government</a:t>
              </a:r>
              <a:endParaRPr lang="en-US" altLang="en-US" sz="1200" dirty="0">
                <a:solidFill>
                  <a:prstClr val="black"/>
                </a:solidFill>
                <a:latin typeface="Arial" panose="020B0604020202020204" pitchFamily="34" charset="0"/>
                <a:cs typeface="Arial" panose="020B0604020202020204" pitchFamily="34" charset="0"/>
              </a:endParaRPr>
            </a:p>
          </p:txBody>
        </p:sp>
      </p:grpSp>
      <p:sp>
        <p:nvSpPr>
          <p:cNvPr id="10" name="Title 1">
            <a:extLst>
              <a:ext uri="{FF2B5EF4-FFF2-40B4-BE49-F238E27FC236}">
                <a16:creationId xmlns:a16="http://schemas.microsoft.com/office/drawing/2014/main" id="{81E5581C-80FB-4900-96B8-955187464314}"/>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Acknowledgements</a:t>
            </a:r>
          </a:p>
        </p:txBody>
      </p:sp>
      <p:pic>
        <p:nvPicPr>
          <p:cNvPr id="11" name="Picture 10">
            <a:extLst>
              <a:ext uri="{FF2B5EF4-FFF2-40B4-BE49-F238E27FC236}">
                <a16:creationId xmlns:a16="http://schemas.microsoft.com/office/drawing/2014/main" id="{CCDB13F2-FB3B-4296-B164-3E6DE2398BB9}"/>
              </a:ext>
            </a:extLst>
          </p:cNvPr>
          <p:cNvPicPr>
            <a:picLocks noChangeAspect="1"/>
          </p:cNvPicPr>
          <p:nvPr/>
        </p:nvPicPr>
        <p:blipFill rotWithShape="1">
          <a:blip r:embed="rId8"/>
          <a:srcRect r="76125"/>
          <a:stretch/>
        </p:blipFill>
        <p:spPr>
          <a:xfrm>
            <a:off x="71885" y="106873"/>
            <a:ext cx="474261" cy="665873"/>
          </a:xfrm>
          <a:prstGeom prst="rect">
            <a:avLst/>
          </a:prstGeom>
        </p:spPr>
      </p:pic>
      <p:sp>
        <p:nvSpPr>
          <p:cNvPr id="13" name="Rectangle 12">
            <a:extLst>
              <a:ext uri="{FF2B5EF4-FFF2-40B4-BE49-F238E27FC236}">
                <a16:creationId xmlns:a16="http://schemas.microsoft.com/office/drawing/2014/main" id="{7D1AA613-5808-4937-B757-091EC623A279}"/>
              </a:ext>
            </a:extLst>
          </p:cNvPr>
          <p:cNvSpPr/>
          <p:nvPr/>
        </p:nvSpPr>
        <p:spPr>
          <a:xfrm>
            <a:off x="2490861" y="5397278"/>
            <a:ext cx="3964099" cy="830997"/>
          </a:xfrm>
          <a:prstGeom prst="rect">
            <a:avLst/>
          </a:prstGeom>
        </p:spPr>
        <p:txBody>
          <a:bodyPr wrap="none">
            <a:spAutoFit/>
          </a:bodyPr>
          <a:lstStyle/>
          <a:p>
            <a:r>
              <a:rPr lang="en-GB" sz="2400" dirty="0">
                <a:solidFill>
                  <a:srgbClr val="0070C0"/>
                </a:solidFill>
                <a:hlinkClick r:id="rId9">
                  <a:extLst>
                    <a:ext uri="{A12FA001-AC4F-418D-AE19-62706E023703}">
                      <ahyp:hlinkClr xmlns:ahyp="http://schemas.microsoft.com/office/drawing/2018/hyperlinkcolor" val="tx"/>
                    </a:ext>
                  </a:extLst>
                </a:hlinkClick>
              </a:rPr>
              <a:t>Runxuan.Zhang@hutton.ac.uk</a:t>
            </a:r>
            <a:endParaRPr lang="en-GB" sz="2400" dirty="0">
              <a:solidFill>
                <a:srgbClr val="0070C0"/>
              </a:solidFill>
            </a:endParaRPr>
          </a:p>
          <a:p>
            <a:r>
              <a:rPr lang="en-GB" sz="2400" dirty="0">
                <a:solidFill>
                  <a:srgbClr val="0070C0"/>
                </a:solidFill>
                <a:hlinkClick r:id="rId10">
                  <a:extLst>
                    <a:ext uri="{A12FA001-AC4F-418D-AE19-62706E023703}">
                      <ahyp:hlinkClr xmlns:ahyp="http://schemas.microsoft.com/office/drawing/2018/hyperlinkcolor" val="tx"/>
                    </a:ext>
                  </a:extLst>
                </a:hlinkClick>
              </a:rPr>
              <a:t>Wenbin.Guo@hutton.ac.uk</a:t>
            </a:r>
            <a:r>
              <a:rPr lang="en-GB" sz="2400" dirty="0">
                <a:solidFill>
                  <a:srgbClr val="0070C0"/>
                </a:solidFill>
              </a:rPr>
              <a:t> </a:t>
            </a:r>
          </a:p>
        </p:txBody>
      </p:sp>
    </p:spTree>
    <p:extLst>
      <p:ext uri="{BB962C8B-B14F-4D97-AF65-F5344CB8AC3E}">
        <p14:creationId xmlns:p14="http://schemas.microsoft.com/office/powerpoint/2010/main" val="114789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113C74B-2F30-48B7-B724-677A2CA0EFF9}"/>
              </a:ext>
            </a:extLst>
          </p:cNvPr>
          <p:cNvSpPr/>
          <p:nvPr/>
        </p:nvSpPr>
        <p:spPr>
          <a:xfrm>
            <a:off x="0" y="2595150"/>
            <a:ext cx="9144000" cy="3975461"/>
          </a:xfrm>
          <a:prstGeom prst="rect">
            <a:avLst/>
          </a:prstGeom>
          <a:solidFill>
            <a:schemeClr val="bg1"/>
          </a:solidFill>
          <a:ln w="19050">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A31E6C04-A58B-401D-866A-FC508D349CBB}"/>
              </a:ext>
            </a:extLst>
          </p:cNvPr>
          <p:cNvSpPr>
            <a:spLocks noGrp="1"/>
          </p:cNvSpPr>
          <p:nvPr>
            <p:ph idx="4294967295"/>
          </p:nvPr>
        </p:nvSpPr>
        <p:spPr>
          <a:xfrm>
            <a:off x="274319" y="712550"/>
            <a:ext cx="8756469" cy="5078028"/>
          </a:xfrm>
          <a:prstGeom prst="rect">
            <a:avLst/>
          </a:prstGeom>
        </p:spPr>
        <p:txBody>
          <a:bodyPr>
            <a:normAutofit/>
          </a:bodyPr>
          <a:lstStyle/>
          <a:p>
            <a:r>
              <a:rPr lang="en-US" sz="1900" dirty="0"/>
              <a:t>Step 1: generate transcript read counts and TPM from Salmon/Kallisto quantifications</a:t>
            </a:r>
          </a:p>
          <a:p>
            <a:r>
              <a:rPr lang="en-US" sz="1900" dirty="0"/>
              <a:t>Step 2: Data pre-processing to reduce noise</a:t>
            </a:r>
          </a:p>
          <a:p>
            <a:pPr lvl="1"/>
            <a:r>
              <a:rPr lang="en-US" sz="1900" dirty="0"/>
              <a:t>Merge sequencing replicates</a:t>
            </a:r>
          </a:p>
          <a:p>
            <a:pPr lvl="1"/>
            <a:r>
              <a:rPr lang="en-US" sz="1900" dirty="0"/>
              <a:t>Filter low expressed genes/transcripts</a:t>
            </a:r>
          </a:p>
          <a:p>
            <a:pPr lvl="1"/>
            <a:r>
              <a:rPr lang="en-US" sz="1900" dirty="0"/>
              <a:t>PCA plot to check data variation</a:t>
            </a:r>
          </a:p>
          <a:p>
            <a:pPr lvl="1"/>
            <a:r>
              <a:rPr lang="en-US" sz="1900" dirty="0"/>
              <a:t>Correct batch effects</a:t>
            </a:r>
          </a:p>
          <a:p>
            <a:pPr lvl="1"/>
            <a:r>
              <a:rPr lang="en-US" sz="1900" dirty="0"/>
              <a:t>Data normalization</a:t>
            </a:r>
          </a:p>
          <a:p>
            <a:r>
              <a:rPr lang="en-US" sz="1900" dirty="0"/>
              <a:t>Step 3: 3D analysis (Options: limma-voom, edgeR pipeline)</a:t>
            </a:r>
          </a:p>
          <a:p>
            <a:r>
              <a:rPr lang="en-US" sz="1900" dirty="0"/>
              <a:t>Step 4: Summary results of significance</a:t>
            </a:r>
          </a:p>
          <a:p>
            <a:r>
              <a:rPr lang="en-US" sz="1900" dirty="0"/>
              <a:t>Step 5: Make plots (heatmap, expression profiles, GO annotation plot)</a:t>
            </a:r>
          </a:p>
          <a:p>
            <a:r>
              <a:rPr lang="en-US" sz="1900" dirty="0"/>
              <a:t>Step 6: One click to generate report (html, pdf and word format)</a:t>
            </a:r>
          </a:p>
          <a:p>
            <a:pPr lvl="1"/>
            <a:endParaRPr lang="en-GB" sz="1900" dirty="0"/>
          </a:p>
        </p:txBody>
      </p:sp>
      <p:grpSp>
        <p:nvGrpSpPr>
          <p:cNvPr id="72" name="Group 71">
            <a:extLst>
              <a:ext uri="{FF2B5EF4-FFF2-40B4-BE49-F238E27FC236}">
                <a16:creationId xmlns:a16="http://schemas.microsoft.com/office/drawing/2014/main" id="{4C2040BD-F48D-492E-9455-860431B83791}"/>
              </a:ext>
            </a:extLst>
          </p:cNvPr>
          <p:cNvGrpSpPr/>
          <p:nvPr/>
        </p:nvGrpSpPr>
        <p:grpSpPr>
          <a:xfrm>
            <a:off x="454218" y="5000006"/>
            <a:ext cx="8227964" cy="1483599"/>
            <a:chOff x="182880" y="2178435"/>
            <a:chExt cx="8227964" cy="1483599"/>
          </a:xfrm>
        </p:grpSpPr>
        <p:sp>
          <p:nvSpPr>
            <p:cNvPr id="45" name="Arrow: Right 44">
              <a:extLst>
                <a:ext uri="{FF2B5EF4-FFF2-40B4-BE49-F238E27FC236}">
                  <a16:creationId xmlns:a16="http://schemas.microsoft.com/office/drawing/2014/main" id="{B521EDF8-77E3-418A-AFD5-1F8BB81141B6}"/>
                </a:ext>
              </a:extLst>
            </p:cNvPr>
            <p:cNvSpPr/>
            <p:nvPr/>
          </p:nvSpPr>
          <p:spPr>
            <a:xfrm>
              <a:off x="182881" y="2708877"/>
              <a:ext cx="7330437" cy="391271"/>
            </a:xfrm>
            <a:prstGeom prst="rightArrow">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2384990C-AAE8-43CE-A7A6-BB24536154FA}"/>
                </a:ext>
              </a:extLst>
            </p:cNvPr>
            <p:cNvSpPr txBox="1"/>
            <p:nvPr/>
          </p:nvSpPr>
          <p:spPr>
            <a:xfrm>
              <a:off x="182880" y="2178435"/>
              <a:ext cx="1501139" cy="512320"/>
            </a:xfrm>
            <a:prstGeom prst="rect">
              <a:avLst/>
            </a:prstGeom>
            <a:noFill/>
            <a:ln w="19050">
              <a:solidFill>
                <a:srgbClr val="00B050"/>
              </a:solidFill>
            </a:ln>
          </p:spPr>
          <p:txBody>
            <a:bodyPr wrap="square" rtlCol="0">
              <a:spAutoFit/>
            </a:bodyPr>
            <a:lstStyle/>
            <a:p>
              <a:pPr algn="ctr">
                <a:lnSpc>
                  <a:spcPts val="1600"/>
                </a:lnSpc>
              </a:pPr>
              <a:r>
                <a:rPr lang="en-US" dirty="0"/>
                <a:t>Transcript quantification</a:t>
              </a:r>
              <a:endParaRPr lang="en-GB" sz="1600" dirty="0"/>
            </a:p>
          </p:txBody>
        </p:sp>
        <p:sp>
          <p:nvSpPr>
            <p:cNvPr id="47" name="TextBox 46">
              <a:extLst>
                <a:ext uri="{FF2B5EF4-FFF2-40B4-BE49-F238E27FC236}">
                  <a16:creationId xmlns:a16="http://schemas.microsoft.com/office/drawing/2014/main" id="{55544B3A-D627-40E3-AEBF-41E9DDEE03E8}"/>
                </a:ext>
              </a:extLst>
            </p:cNvPr>
            <p:cNvSpPr txBox="1"/>
            <p:nvPr/>
          </p:nvSpPr>
          <p:spPr>
            <a:xfrm>
              <a:off x="1760221" y="2189646"/>
              <a:ext cx="1386839" cy="505523"/>
            </a:xfrm>
            <a:prstGeom prst="rect">
              <a:avLst/>
            </a:prstGeom>
            <a:noFill/>
            <a:ln w="19050">
              <a:solidFill>
                <a:srgbClr val="00B050"/>
              </a:solidFill>
            </a:ln>
          </p:spPr>
          <p:txBody>
            <a:bodyPr wrap="square" rtlCol="0">
              <a:spAutoFit/>
            </a:bodyPr>
            <a:lstStyle/>
            <a:p>
              <a:pPr algn="ctr">
                <a:lnSpc>
                  <a:spcPts val="1600"/>
                </a:lnSpc>
              </a:pPr>
              <a:r>
                <a:rPr lang="en-US" sz="1600" dirty="0"/>
                <a:t>Generate read counts/TPMs</a:t>
              </a:r>
              <a:endParaRPr lang="en-GB" sz="1600" dirty="0"/>
            </a:p>
          </p:txBody>
        </p:sp>
        <p:grpSp>
          <p:nvGrpSpPr>
            <p:cNvPr id="48" name="Group 47">
              <a:extLst>
                <a:ext uri="{FF2B5EF4-FFF2-40B4-BE49-F238E27FC236}">
                  <a16:creationId xmlns:a16="http://schemas.microsoft.com/office/drawing/2014/main" id="{4221DF9B-1EE6-4D54-825E-726674912192}"/>
                </a:ext>
              </a:extLst>
            </p:cNvPr>
            <p:cNvGrpSpPr/>
            <p:nvPr/>
          </p:nvGrpSpPr>
          <p:grpSpPr>
            <a:xfrm>
              <a:off x="850718" y="2683477"/>
              <a:ext cx="165463" cy="446200"/>
              <a:chOff x="975361" y="5944837"/>
              <a:chExt cx="165463" cy="446200"/>
            </a:xfrm>
          </p:grpSpPr>
          <p:cxnSp>
            <p:nvCxnSpPr>
              <p:cNvPr id="49" name="Straight Arrow Connector 48">
                <a:extLst>
                  <a:ext uri="{FF2B5EF4-FFF2-40B4-BE49-F238E27FC236}">
                    <a16:creationId xmlns:a16="http://schemas.microsoft.com/office/drawing/2014/main" id="{A1438A01-2B25-4FA3-A7FF-98D986419A69}"/>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3B7DB960-BB23-4A5E-81B2-000DE84238F8}"/>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51" name="TextBox 50">
              <a:extLst>
                <a:ext uri="{FF2B5EF4-FFF2-40B4-BE49-F238E27FC236}">
                  <a16:creationId xmlns:a16="http://schemas.microsoft.com/office/drawing/2014/main" id="{EE9BF517-ED18-449A-81B1-6FDCCAA1EE72}"/>
                </a:ext>
              </a:extLst>
            </p:cNvPr>
            <p:cNvSpPr txBox="1"/>
            <p:nvPr/>
          </p:nvSpPr>
          <p:spPr>
            <a:xfrm>
              <a:off x="182880" y="3149714"/>
              <a:ext cx="1501139" cy="512320"/>
            </a:xfrm>
            <a:prstGeom prst="rect">
              <a:avLst/>
            </a:prstGeom>
            <a:noFill/>
            <a:ln w="19050">
              <a:solidFill>
                <a:srgbClr val="0070C0"/>
              </a:solidFill>
            </a:ln>
          </p:spPr>
          <p:txBody>
            <a:bodyPr wrap="square" rtlCol="0">
              <a:spAutoFit/>
            </a:bodyPr>
            <a:lstStyle/>
            <a:p>
              <a:pPr algn="ctr">
                <a:lnSpc>
                  <a:spcPts val="1600"/>
                </a:lnSpc>
              </a:pPr>
              <a:r>
                <a:rPr lang="en-US" dirty="0"/>
                <a:t>Salmon, Kallisto, etc.</a:t>
              </a:r>
              <a:endParaRPr lang="en-GB" sz="1600" dirty="0"/>
            </a:p>
          </p:txBody>
        </p:sp>
        <p:grpSp>
          <p:nvGrpSpPr>
            <p:cNvPr id="52" name="Group 51">
              <a:extLst>
                <a:ext uri="{FF2B5EF4-FFF2-40B4-BE49-F238E27FC236}">
                  <a16:creationId xmlns:a16="http://schemas.microsoft.com/office/drawing/2014/main" id="{ED0DC331-0DAD-49EB-BF11-5B42550E7A6B}"/>
                </a:ext>
              </a:extLst>
            </p:cNvPr>
            <p:cNvGrpSpPr/>
            <p:nvPr/>
          </p:nvGrpSpPr>
          <p:grpSpPr>
            <a:xfrm>
              <a:off x="2370909" y="2708877"/>
              <a:ext cx="165463" cy="446200"/>
              <a:chOff x="975361" y="5944837"/>
              <a:chExt cx="165463" cy="446200"/>
            </a:xfrm>
          </p:grpSpPr>
          <p:cxnSp>
            <p:nvCxnSpPr>
              <p:cNvPr id="53" name="Straight Arrow Connector 52">
                <a:extLst>
                  <a:ext uri="{FF2B5EF4-FFF2-40B4-BE49-F238E27FC236}">
                    <a16:creationId xmlns:a16="http://schemas.microsoft.com/office/drawing/2014/main" id="{FEB48A54-62C6-49A6-A7F0-201DD47F8183}"/>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81C2BB6D-D8E2-48F4-A022-B4C0F8010F52}"/>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55" name="TextBox 54">
              <a:extLst>
                <a:ext uri="{FF2B5EF4-FFF2-40B4-BE49-F238E27FC236}">
                  <a16:creationId xmlns:a16="http://schemas.microsoft.com/office/drawing/2014/main" id="{A339710F-326C-442C-BE75-3EA9CDD555AF}"/>
                </a:ext>
              </a:extLst>
            </p:cNvPr>
            <p:cNvSpPr txBox="1"/>
            <p:nvPr/>
          </p:nvSpPr>
          <p:spPr>
            <a:xfrm>
              <a:off x="1760221" y="3149714"/>
              <a:ext cx="1386839" cy="512320"/>
            </a:xfrm>
            <a:prstGeom prst="rect">
              <a:avLst/>
            </a:prstGeom>
            <a:noFill/>
            <a:ln w="19050">
              <a:solidFill>
                <a:srgbClr val="0070C0"/>
              </a:solidFill>
            </a:ln>
          </p:spPr>
          <p:txBody>
            <a:bodyPr wrap="square" rtlCol="0">
              <a:spAutoFit/>
            </a:bodyPr>
            <a:lstStyle/>
            <a:p>
              <a:pPr algn="ctr">
                <a:lnSpc>
                  <a:spcPts val="1600"/>
                </a:lnSpc>
              </a:pPr>
              <a:r>
                <a:rPr lang="en-US" dirty="0"/>
                <a:t>Tximport R package</a:t>
              </a:r>
              <a:endParaRPr lang="en-GB" sz="1600" dirty="0"/>
            </a:p>
          </p:txBody>
        </p:sp>
        <p:sp>
          <p:nvSpPr>
            <p:cNvPr id="56" name="TextBox 55">
              <a:extLst>
                <a:ext uri="{FF2B5EF4-FFF2-40B4-BE49-F238E27FC236}">
                  <a16:creationId xmlns:a16="http://schemas.microsoft.com/office/drawing/2014/main" id="{AD67D9C3-0888-472C-B9AA-CF930CA18265}"/>
                </a:ext>
              </a:extLst>
            </p:cNvPr>
            <p:cNvSpPr txBox="1"/>
            <p:nvPr/>
          </p:nvSpPr>
          <p:spPr>
            <a:xfrm>
              <a:off x="3247208" y="2182869"/>
              <a:ext cx="1218109" cy="505523"/>
            </a:xfrm>
            <a:prstGeom prst="rect">
              <a:avLst/>
            </a:prstGeom>
            <a:noFill/>
            <a:ln w="19050">
              <a:solidFill>
                <a:srgbClr val="00B050"/>
              </a:solidFill>
            </a:ln>
          </p:spPr>
          <p:txBody>
            <a:bodyPr wrap="square" rtlCol="0">
              <a:spAutoFit/>
            </a:bodyPr>
            <a:lstStyle/>
            <a:p>
              <a:pPr algn="ctr">
                <a:lnSpc>
                  <a:spcPts val="1600"/>
                </a:lnSpc>
              </a:pPr>
              <a:r>
                <a:rPr lang="en-US" sz="1600" dirty="0"/>
                <a:t>Data pre-processing</a:t>
              </a:r>
              <a:endParaRPr lang="en-GB" sz="1600" dirty="0"/>
            </a:p>
          </p:txBody>
        </p:sp>
        <p:grpSp>
          <p:nvGrpSpPr>
            <p:cNvPr id="57" name="Group 56">
              <a:extLst>
                <a:ext uri="{FF2B5EF4-FFF2-40B4-BE49-F238E27FC236}">
                  <a16:creationId xmlns:a16="http://schemas.microsoft.com/office/drawing/2014/main" id="{92FE12D5-CEBF-4DD8-99A1-8448CD0FEAF3}"/>
                </a:ext>
              </a:extLst>
            </p:cNvPr>
            <p:cNvGrpSpPr/>
            <p:nvPr/>
          </p:nvGrpSpPr>
          <p:grpSpPr>
            <a:xfrm>
              <a:off x="3773531" y="2702100"/>
              <a:ext cx="165463" cy="446200"/>
              <a:chOff x="975361" y="5944837"/>
              <a:chExt cx="165463" cy="446200"/>
            </a:xfrm>
          </p:grpSpPr>
          <p:cxnSp>
            <p:nvCxnSpPr>
              <p:cNvPr id="58" name="Straight Arrow Connector 57">
                <a:extLst>
                  <a:ext uri="{FF2B5EF4-FFF2-40B4-BE49-F238E27FC236}">
                    <a16:creationId xmlns:a16="http://schemas.microsoft.com/office/drawing/2014/main" id="{44E4BDDE-3902-43DF-849D-034F19F3B580}"/>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96B1D401-E892-4131-8427-721C5C0FF2A5}"/>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60" name="TextBox 59">
              <a:extLst>
                <a:ext uri="{FF2B5EF4-FFF2-40B4-BE49-F238E27FC236}">
                  <a16:creationId xmlns:a16="http://schemas.microsoft.com/office/drawing/2014/main" id="{4D1E1863-27DE-426C-A5D4-F17F338CC6F6}"/>
                </a:ext>
              </a:extLst>
            </p:cNvPr>
            <p:cNvSpPr txBox="1"/>
            <p:nvPr/>
          </p:nvSpPr>
          <p:spPr>
            <a:xfrm>
              <a:off x="3215642" y="3149714"/>
              <a:ext cx="1305197" cy="512320"/>
            </a:xfrm>
            <a:prstGeom prst="rect">
              <a:avLst/>
            </a:prstGeom>
            <a:noFill/>
            <a:ln w="19050">
              <a:solidFill>
                <a:srgbClr val="0070C0"/>
              </a:solidFill>
            </a:ln>
          </p:spPr>
          <p:txBody>
            <a:bodyPr wrap="square" rtlCol="0">
              <a:spAutoFit/>
            </a:bodyPr>
            <a:lstStyle/>
            <a:p>
              <a:pPr algn="ctr">
                <a:lnSpc>
                  <a:spcPts val="1600"/>
                </a:lnSpc>
              </a:pPr>
              <a:r>
                <a:rPr lang="en-US" dirty="0"/>
                <a:t>Data quality control</a:t>
              </a:r>
              <a:endParaRPr lang="en-GB" sz="1600" dirty="0"/>
            </a:p>
          </p:txBody>
        </p:sp>
        <p:sp>
          <p:nvSpPr>
            <p:cNvPr id="61" name="TextBox 60">
              <a:extLst>
                <a:ext uri="{FF2B5EF4-FFF2-40B4-BE49-F238E27FC236}">
                  <a16:creationId xmlns:a16="http://schemas.microsoft.com/office/drawing/2014/main" id="{74429334-22E8-4E31-A78E-8516D6973A43}"/>
                </a:ext>
              </a:extLst>
            </p:cNvPr>
            <p:cNvSpPr txBox="1"/>
            <p:nvPr/>
          </p:nvSpPr>
          <p:spPr>
            <a:xfrm>
              <a:off x="4675960" y="2196577"/>
              <a:ext cx="981890" cy="505523"/>
            </a:xfrm>
            <a:prstGeom prst="rect">
              <a:avLst/>
            </a:prstGeom>
            <a:noFill/>
            <a:ln w="19050">
              <a:solidFill>
                <a:srgbClr val="00B050"/>
              </a:solidFill>
            </a:ln>
          </p:spPr>
          <p:txBody>
            <a:bodyPr wrap="square" rtlCol="0">
              <a:spAutoFit/>
            </a:bodyPr>
            <a:lstStyle/>
            <a:p>
              <a:pPr algn="ctr">
                <a:lnSpc>
                  <a:spcPts val="1600"/>
                </a:lnSpc>
              </a:pPr>
              <a:r>
                <a:rPr lang="en-US" sz="1600" dirty="0"/>
                <a:t>3D analysis</a:t>
              </a:r>
              <a:endParaRPr lang="en-GB" sz="1600" dirty="0"/>
            </a:p>
          </p:txBody>
        </p:sp>
        <p:grpSp>
          <p:nvGrpSpPr>
            <p:cNvPr id="62" name="Group 61">
              <a:extLst>
                <a:ext uri="{FF2B5EF4-FFF2-40B4-BE49-F238E27FC236}">
                  <a16:creationId xmlns:a16="http://schemas.microsoft.com/office/drawing/2014/main" id="{E99A0B3C-949F-4138-8139-9B9DD3F28D6E}"/>
                </a:ext>
              </a:extLst>
            </p:cNvPr>
            <p:cNvGrpSpPr/>
            <p:nvPr/>
          </p:nvGrpSpPr>
          <p:grpSpPr>
            <a:xfrm>
              <a:off x="5084174" y="2715808"/>
              <a:ext cx="165463" cy="446200"/>
              <a:chOff x="975361" y="5944837"/>
              <a:chExt cx="165463" cy="446200"/>
            </a:xfrm>
          </p:grpSpPr>
          <p:cxnSp>
            <p:nvCxnSpPr>
              <p:cNvPr id="63" name="Straight Arrow Connector 62">
                <a:extLst>
                  <a:ext uri="{FF2B5EF4-FFF2-40B4-BE49-F238E27FC236}">
                    <a16:creationId xmlns:a16="http://schemas.microsoft.com/office/drawing/2014/main" id="{D2A95C74-D334-49AA-AC11-1F71E76A2333}"/>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7132D748-1B00-490B-A3B6-FEE1EBF08B55}"/>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65" name="TextBox 64">
              <a:extLst>
                <a:ext uri="{FF2B5EF4-FFF2-40B4-BE49-F238E27FC236}">
                  <a16:creationId xmlns:a16="http://schemas.microsoft.com/office/drawing/2014/main" id="{8BA6558C-6B5A-4607-9276-8533096E1714}"/>
                </a:ext>
              </a:extLst>
            </p:cNvPr>
            <p:cNvSpPr txBox="1"/>
            <p:nvPr/>
          </p:nvSpPr>
          <p:spPr>
            <a:xfrm>
              <a:off x="4603570" y="3149714"/>
              <a:ext cx="1126670" cy="512320"/>
            </a:xfrm>
            <a:prstGeom prst="rect">
              <a:avLst/>
            </a:prstGeom>
            <a:noFill/>
            <a:ln w="19050">
              <a:solidFill>
                <a:srgbClr val="0070C0"/>
              </a:solidFill>
            </a:ln>
          </p:spPr>
          <p:txBody>
            <a:bodyPr wrap="square" rtlCol="0">
              <a:spAutoFit/>
            </a:bodyPr>
            <a:lstStyle/>
            <a:p>
              <a:pPr algn="ctr">
                <a:lnSpc>
                  <a:spcPts val="1600"/>
                </a:lnSpc>
              </a:pPr>
              <a:r>
                <a:rPr lang="en-US" dirty="0"/>
                <a:t>Limma or edgeR</a:t>
              </a:r>
              <a:endParaRPr lang="en-GB" sz="1600" dirty="0"/>
            </a:p>
          </p:txBody>
        </p:sp>
        <p:sp>
          <p:nvSpPr>
            <p:cNvPr id="66" name="TextBox 65">
              <a:extLst>
                <a:ext uri="{FF2B5EF4-FFF2-40B4-BE49-F238E27FC236}">
                  <a16:creationId xmlns:a16="http://schemas.microsoft.com/office/drawing/2014/main" id="{0CBE2DA3-8393-43ED-8201-EE05254A3A72}"/>
                </a:ext>
              </a:extLst>
            </p:cNvPr>
            <p:cNvSpPr txBox="1"/>
            <p:nvPr/>
          </p:nvSpPr>
          <p:spPr>
            <a:xfrm>
              <a:off x="6090008" y="2195163"/>
              <a:ext cx="981890" cy="505523"/>
            </a:xfrm>
            <a:prstGeom prst="rect">
              <a:avLst/>
            </a:prstGeom>
            <a:noFill/>
            <a:ln w="19050">
              <a:solidFill>
                <a:srgbClr val="00B050"/>
              </a:solidFill>
            </a:ln>
          </p:spPr>
          <p:txBody>
            <a:bodyPr wrap="square" rtlCol="0">
              <a:spAutoFit/>
            </a:bodyPr>
            <a:lstStyle/>
            <a:p>
              <a:pPr algn="ctr">
                <a:lnSpc>
                  <a:spcPts val="1600"/>
                </a:lnSpc>
              </a:pPr>
              <a:r>
                <a:rPr lang="en-US" sz="1600" dirty="0"/>
                <a:t>Results </a:t>
              </a:r>
              <a:r>
                <a:rPr lang="en-GB" sz="1600" dirty="0"/>
                <a:t>visualise</a:t>
              </a:r>
            </a:p>
          </p:txBody>
        </p:sp>
        <p:grpSp>
          <p:nvGrpSpPr>
            <p:cNvPr id="67" name="Group 66">
              <a:extLst>
                <a:ext uri="{FF2B5EF4-FFF2-40B4-BE49-F238E27FC236}">
                  <a16:creationId xmlns:a16="http://schemas.microsoft.com/office/drawing/2014/main" id="{EC2007B7-80D1-4270-8E6F-02C0CDA5F5A7}"/>
                </a:ext>
              </a:extLst>
            </p:cNvPr>
            <p:cNvGrpSpPr/>
            <p:nvPr/>
          </p:nvGrpSpPr>
          <p:grpSpPr>
            <a:xfrm>
              <a:off x="6498222" y="2714394"/>
              <a:ext cx="165463" cy="446200"/>
              <a:chOff x="975361" y="5944837"/>
              <a:chExt cx="165463" cy="446200"/>
            </a:xfrm>
          </p:grpSpPr>
          <p:cxnSp>
            <p:nvCxnSpPr>
              <p:cNvPr id="68" name="Straight Arrow Connector 67">
                <a:extLst>
                  <a:ext uri="{FF2B5EF4-FFF2-40B4-BE49-F238E27FC236}">
                    <a16:creationId xmlns:a16="http://schemas.microsoft.com/office/drawing/2014/main" id="{DA9C4A69-3411-416F-92DA-B037DF2CD572}"/>
                  </a:ext>
                </a:extLst>
              </p:cNvPr>
              <p:cNvCxnSpPr>
                <a:cxnSpLocks/>
              </p:cNvCxnSpPr>
              <p:nvPr/>
            </p:nvCxnSpPr>
            <p:spPr>
              <a:xfrm>
                <a:off x="1058092" y="5944837"/>
                <a:ext cx="0" cy="446200"/>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C57CFEFD-39D8-404B-BD3B-48DD1BBA73D6}"/>
                  </a:ext>
                </a:extLst>
              </p:cNvPr>
              <p:cNvSpPr/>
              <p:nvPr/>
            </p:nvSpPr>
            <p:spPr>
              <a:xfrm>
                <a:off x="975361" y="6085206"/>
                <a:ext cx="165463" cy="16546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grpSp>
        <p:sp>
          <p:nvSpPr>
            <p:cNvPr id="70" name="TextBox 69">
              <a:extLst>
                <a:ext uri="{FF2B5EF4-FFF2-40B4-BE49-F238E27FC236}">
                  <a16:creationId xmlns:a16="http://schemas.microsoft.com/office/drawing/2014/main" id="{1F089078-24B8-415C-B53E-16CCA3CC2876}"/>
                </a:ext>
              </a:extLst>
            </p:cNvPr>
            <p:cNvSpPr txBox="1"/>
            <p:nvPr/>
          </p:nvSpPr>
          <p:spPr>
            <a:xfrm>
              <a:off x="5800994" y="3148300"/>
              <a:ext cx="1559919" cy="512320"/>
            </a:xfrm>
            <a:prstGeom prst="rect">
              <a:avLst/>
            </a:prstGeom>
            <a:noFill/>
            <a:ln w="19050">
              <a:solidFill>
                <a:srgbClr val="0070C0"/>
              </a:solidFill>
            </a:ln>
          </p:spPr>
          <p:txBody>
            <a:bodyPr wrap="square" rtlCol="0">
              <a:spAutoFit/>
            </a:bodyPr>
            <a:lstStyle/>
            <a:p>
              <a:pPr algn="ctr">
                <a:lnSpc>
                  <a:spcPts val="1600"/>
                </a:lnSpc>
              </a:pPr>
              <a:r>
                <a:rPr lang="en-US" dirty="0"/>
                <a:t>PCA, heatmap, GO, profiles</a:t>
              </a:r>
              <a:endParaRPr lang="en-GB" sz="1600" dirty="0"/>
            </a:p>
          </p:txBody>
        </p:sp>
        <p:sp>
          <p:nvSpPr>
            <p:cNvPr id="71" name="TextBox 70">
              <a:extLst>
                <a:ext uri="{FF2B5EF4-FFF2-40B4-BE49-F238E27FC236}">
                  <a16:creationId xmlns:a16="http://schemas.microsoft.com/office/drawing/2014/main" id="{2986B0C5-5894-49FA-8171-D13C2ED2225D}"/>
                </a:ext>
              </a:extLst>
            </p:cNvPr>
            <p:cNvSpPr txBox="1"/>
            <p:nvPr/>
          </p:nvSpPr>
          <p:spPr>
            <a:xfrm>
              <a:off x="7548156" y="2549158"/>
              <a:ext cx="862688" cy="717504"/>
            </a:xfrm>
            <a:prstGeom prst="rect">
              <a:avLst/>
            </a:prstGeom>
            <a:noFill/>
            <a:ln w="19050">
              <a:solidFill>
                <a:srgbClr val="0070C0"/>
              </a:solidFill>
            </a:ln>
          </p:spPr>
          <p:txBody>
            <a:bodyPr wrap="square" rtlCol="0">
              <a:spAutoFit/>
            </a:bodyPr>
            <a:lstStyle/>
            <a:p>
              <a:pPr algn="ctr">
                <a:lnSpc>
                  <a:spcPts val="1600"/>
                </a:lnSpc>
              </a:pPr>
              <a:endParaRPr lang="en-US" dirty="0"/>
            </a:p>
            <a:p>
              <a:pPr algn="ctr">
                <a:lnSpc>
                  <a:spcPts val="1600"/>
                </a:lnSpc>
              </a:pPr>
              <a:r>
                <a:rPr lang="en-US" dirty="0"/>
                <a:t>Report</a:t>
              </a:r>
            </a:p>
            <a:p>
              <a:pPr algn="ctr">
                <a:lnSpc>
                  <a:spcPts val="1600"/>
                </a:lnSpc>
              </a:pPr>
              <a:endParaRPr lang="en-GB" sz="1600" dirty="0"/>
            </a:p>
          </p:txBody>
        </p:sp>
      </p:grpSp>
      <p:sp>
        <p:nvSpPr>
          <p:cNvPr id="73" name="Arrow: Right 72">
            <a:extLst>
              <a:ext uri="{FF2B5EF4-FFF2-40B4-BE49-F238E27FC236}">
                <a16:creationId xmlns:a16="http://schemas.microsoft.com/office/drawing/2014/main" id="{FE21E50D-B910-4489-B13F-3A878CD7EA8E}"/>
              </a:ext>
            </a:extLst>
          </p:cNvPr>
          <p:cNvSpPr/>
          <p:nvPr/>
        </p:nvSpPr>
        <p:spPr>
          <a:xfrm>
            <a:off x="5051257" y="2218754"/>
            <a:ext cx="410672" cy="37639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CDE9ACD2-73DA-47EA-8F9C-22067B869E8D}"/>
              </a:ext>
            </a:extLst>
          </p:cNvPr>
          <p:cNvSpPr txBox="1"/>
          <p:nvPr/>
        </p:nvSpPr>
        <p:spPr>
          <a:xfrm>
            <a:off x="5706025" y="2090051"/>
            <a:ext cx="2830518" cy="646331"/>
          </a:xfrm>
          <a:prstGeom prst="rect">
            <a:avLst/>
          </a:prstGeom>
          <a:noFill/>
          <a:ln w="28575">
            <a:solidFill>
              <a:srgbClr val="CF009E"/>
            </a:solidFill>
          </a:ln>
        </p:spPr>
        <p:txBody>
          <a:bodyPr wrap="none" rtlCol="0">
            <a:spAutoFit/>
          </a:bodyPr>
          <a:lstStyle/>
          <a:p>
            <a:pPr algn="ctr"/>
            <a:r>
              <a:rPr lang="en-US" b="1" dirty="0">
                <a:solidFill>
                  <a:srgbClr val="CF009E"/>
                </a:solidFill>
              </a:rPr>
              <a:t>Robust 3D predictions</a:t>
            </a:r>
          </a:p>
          <a:p>
            <a:pPr algn="ctr"/>
            <a:r>
              <a:rPr lang="en-US" b="1" dirty="0">
                <a:solidFill>
                  <a:srgbClr val="CF009E"/>
                </a:solidFill>
              </a:rPr>
              <a:t>Good false positive controls</a:t>
            </a:r>
            <a:endParaRPr lang="en-GB" b="1" dirty="0">
              <a:solidFill>
                <a:srgbClr val="CF009E"/>
              </a:solidFill>
            </a:endParaRPr>
          </a:p>
        </p:txBody>
      </p:sp>
      <p:sp>
        <p:nvSpPr>
          <p:cNvPr id="35" name="Title 1">
            <a:extLst>
              <a:ext uri="{FF2B5EF4-FFF2-40B4-BE49-F238E27FC236}">
                <a16:creationId xmlns:a16="http://schemas.microsoft.com/office/drawing/2014/main" id="{11C69B9A-8C7C-437F-AA07-71230FBB302D}"/>
              </a:ext>
            </a:extLst>
          </p:cNvPr>
          <p:cNvSpPr txBox="1">
            <a:spLocks/>
          </p:cNvSpPr>
          <p:nvPr/>
        </p:nvSpPr>
        <p:spPr>
          <a:xfrm>
            <a:off x="673334" y="251"/>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dirty="0"/>
              <a:t>What does 3D RNA-seq App do?</a:t>
            </a:r>
            <a:endParaRPr lang="en-GB" dirty="0"/>
          </a:p>
        </p:txBody>
      </p:sp>
      <p:pic>
        <p:nvPicPr>
          <p:cNvPr id="36" name="Picture 35">
            <a:extLst>
              <a:ext uri="{FF2B5EF4-FFF2-40B4-BE49-F238E27FC236}">
                <a16:creationId xmlns:a16="http://schemas.microsoft.com/office/drawing/2014/main" id="{EB18FC62-A6EA-4434-9F57-AC704593DBB8}"/>
              </a:ext>
            </a:extLst>
          </p:cNvPr>
          <p:cNvPicPr>
            <a:picLocks noChangeAspect="1"/>
          </p:cNvPicPr>
          <p:nvPr/>
        </p:nvPicPr>
        <p:blipFill rotWithShape="1">
          <a:blip r:embed="rId2"/>
          <a:srcRect r="76125"/>
          <a:stretch/>
        </p:blipFill>
        <p:spPr>
          <a:xfrm>
            <a:off x="71885" y="106873"/>
            <a:ext cx="474261" cy="665873"/>
          </a:xfrm>
          <a:prstGeom prst="rect">
            <a:avLst/>
          </a:prstGeom>
        </p:spPr>
      </p:pic>
    </p:spTree>
    <p:extLst>
      <p:ext uri="{BB962C8B-B14F-4D97-AF65-F5344CB8AC3E}">
        <p14:creationId xmlns:p14="http://schemas.microsoft.com/office/powerpoint/2010/main" val="21491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screenshot of a cell phone&#10;&#10;Description automatically generated">
            <a:extLst>
              <a:ext uri="{FF2B5EF4-FFF2-40B4-BE49-F238E27FC236}">
                <a16:creationId xmlns:a16="http://schemas.microsoft.com/office/drawing/2014/main" id="{F612231A-CB7D-43FC-8971-9477D077AB04}"/>
              </a:ext>
            </a:extLst>
          </p:cNvPr>
          <p:cNvPicPr>
            <a:picLocks noChangeAspect="1"/>
          </p:cNvPicPr>
          <p:nvPr/>
        </p:nvPicPr>
        <p:blipFill>
          <a:blip r:embed="rId2"/>
          <a:stretch>
            <a:fillRect/>
          </a:stretch>
        </p:blipFill>
        <p:spPr>
          <a:xfrm>
            <a:off x="0" y="908277"/>
            <a:ext cx="9144000" cy="5041446"/>
          </a:xfrm>
          <a:prstGeom prst="rect">
            <a:avLst/>
          </a:prstGeom>
          <a:solidFill>
            <a:schemeClr val="bg1"/>
          </a:solidFill>
        </p:spPr>
      </p:pic>
      <p:sp>
        <p:nvSpPr>
          <p:cNvPr id="6" name="Title 1">
            <a:extLst>
              <a:ext uri="{FF2B5EF4-FFF2-40B4-BE49-F238E27FC236}">
                <a16:creationId xmlns:a16="http://schemas.microsoft.com/office/drawing/2014/main" id="{62F07E57-8CAE-470E-82C1-D7DEF987DE15}"/>
              </a:ext>
            </a:extLst>
          </p:cNvPr>
          <p:cNvSpPr txBox="1">
            <a:spLocks/>
          </p:cNvSpPr>
          <p:nvPr/>
        </p:nvSpPr>
        <p:spPr>
          <a:xfrm>
            <a:off x="673334" y="251"/>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US" dirty="0"/>
              <a:t>What does 3D RNA-seq App do?</a:t>
            </a:r>
            <a:endParaRPr lang="en-GB" dirty="0"/>
          </a:p>
        </p:txBody>
      </p:sp>
      <p:pic>
        <p:nvPicPr>
          <p:cNvPr id="7" name="Picture 6">
            <a:extLst>
              <a:ext uri="{FF2B5EF4-FFF2-40B4-BE49-F238E27FC236}">
                <a16:creationId xmlns:a16="http://schemas.microsoft.com/office/drawing/2014/main" id="{FA55718B-0FAA-4371-8559-5F92664A6022}"/>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86443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4566CDBB-EF0D-4DDF-BC44-8D9BF3267510}"/>
              </a:ext>
            </a:extLst>
          </p:cNvPr>
          <p:cNvSpPr>
            <a:spLocks noGrp="1"/>
          </p:cNvSpPr>
          <p:nvPr>
            <p:ph type="title" idx="4294967295"/>
          </p:nvPr>
        </p:nvSpPr>
        <p:spPr>
          <a:xfrm>
            <a:off x="673200" y="8957"/>
            <a:ext cx="7366038" cy="729720"/>
          </a:xfrm>
          <a:prstGeom prst="rect">
            <a:avLst/>
          </a:prstGeom>
        </p:spPr>
        <p:txBody>
          <a:bodyPr/>
          <a:lstStyle/>
          <a:p>
            <a:r>
              <a:rPr lang="en-US" dirty="0"/>
              <a:t>H</a:t>
            </a:r>
            <a:r>
              <a:rPr lang="en-GB" dirty="0"/>
              <a:t>ow</a:t>
            </a:r>
            <a:r>
              <a:rPr lang="zh-CN" altLang="en-US" dirty="0"/>
              <a:t> </a:t>
            </a:r>
            <a:r>
              <a:rPr lang="en-GB" altLang="zh-CN" dirty="0"/>
              <a:t>to</a:t>
            </a:r>
            <a:r>
              <a:rPr lang="zh-CN" altLang="en-US" dirty="0"/>
              <a:t> </a:t>
            </a:r>
            <a:r>
              <a:rPr lang="en-GB" altLang="zh-CN" dirty="0"/>
              <a:t>start</a:t>
            </a:r>
            <a:r>
              <a:rPr lang="zh-CN" altLang="en-US" dirty="0"/>
              <a:t> </a:t>
            </a:r>
            <a:r>
              <a:rPr lang="en-GB" altLang="zh-CN" dirty="0"/>
              <a:t>3D</a:t>
            </a:r>
            <a:r>
              <a:rPr lang="zh-CN" altLang="en-US" dirty="0"/>
              <a:t> </a:t>
            </a:r>
            <a:r>
              <a:rPr lang="en-GB" altLang="zh-CN" dirty="0"/>
              <a:t>RNA-seq App?</a:t>
            </a:r>
            <a:endParaRPr lang="en-GB" dirty="0"/>
          </a:p>
        </p:txBody>
      </p:sp>
      <p:sp>
        <p:nvSpPr>
          <p:cNvPr id="72" name="Content Placeholder 2">
            <a:extLst>
              <a:ext uri="{FF2B5EF4-FFF2-40B4-BE49-F238E27FC236}">
                <a16:creationId xmlns:a16="http://schemas.microsoft.com/office/drawing/2014/main" id="{7BCEB467-C1C4-4820-AC1E-6A5593E76E9F}"/>
              </a:ext>
            </a:extLst>
          </p:cNvPr>
          <p:cNvSpPr>
            <a:spLocks noGrp="1"/>
          </p:cNvSpPr>
          <p:nvPr>
            <p:ph idx="4294967295"/>
          </p:nvPr>
        </p:nvSpPr>
        <p:spPr>
          <a:xfrm>
            <a:off x="0" y="780664"/>
            <a:ext cx="8756469" cy="4573553"/>
          </a:xfrm>
          <a:prstGeom prst="rect">
            <a:avLst/>
          </a:prstGeom>
        </p:spPr>
        <p:txBody>
          <a:bodyPr>
            <a:noAutofit/>
          </a:bodyPr>
          <a:lstStyle/>
          <a:p>
            <a:pPr lvl="1"/>
            <a:r>
              <a:rPr lang="en-GB" sz="1800" dirty="0"/>
              <a:t>Cyvers ThreeDRNAseq App</a:t>
            </a:r>
          </a:p>
          <a:p>
            <a:pPr marL="457200" lvl="1" indent="0">
              <a:buNone/>
            </a:pPr>
            <a:r>
              <a:rPr lang="en-GB" sz="1800" dirty="0"/>
              <a:t>	xxxxx	</a:t>
            </a:r>
          </a:p>
          <a:p>
            <a:pPr lvl="1"/>
            <a:r>
              <a:rPr lang="en-GB" sz="1800" dirty="0"/>
              <a:t>James Hutton docker image </a:t>
            </a:r>
          </a:p>
          <a:p>
            <a:pPr marL="457200" lvl="1" indent="0">
              <a:buNone/>
            </a:pPr>
            <a:r>
              <a:rPr lang="en-GB" sz="1800" dirty="0"/>
              <a:t>	xxxxx</a:t>
            </a:r>
          </a:p>
          <a:p>
            <a:pPr lvl="1"/>
            <a:r>
              <a:rPr lang="en-GB" sz="1800" dirty="0"/>
              <a:t>Open 3D RNA-seq App in RStudio (for basic R users),</a:t>
            </a:r>
          </a:p>
          <a:p>
            <a:pPr lvl="1"/>
            <a:endParaRPr lang="en-GB" sz="1800" dirty="0"/>
          </a:p>
          <a:p>
            <a:pPr lvl="1"/>
            <a:endParaRPr lang="en-GB" sz="1800" dirty="0"/>
          </a:p>
          <a:p>
            <a:pPr lvl="1"/>
            <a:endParaRPr lang="en-GB" sz="1800" dirty="0"/>
          </a:p>
          <a:p>
            <a:pPr marL="457200" lvl="1" indent="0">
              <a:buNone/>
            </a:pPr>
            <a:endParaRPr lang="en-GB" sz="1800" dirty="0"/>
          </a:p>
          <a:p>
            <a:pPr marL="457200" lvl="1" indent="0">
              <a:buNone/>
            </a:pPr>
            <a:endParaRPr lang="en-GB" sz="1800" dirty="0"/>
          </a:p>
          <a:p>
            <a:pPr marL="457200" lvl="1" indent="0">
              <a:buNone/>
            </a:pPr>
            <a:endParaRPr lang="en-GB" sz="1800" dirty="0"/>
          </a:p>
          <a:p>
            <a:pPr marL="457200" lvl="1" indent="0">
              <a:buNone/>
            </a:pPr>
            <a:r>
              <a:rPr lang="en-GB" sz="1800" dirty="0"/>
              <a:t>user manual: </a:t>
            </a:r>
            <a:r>
              <a:rPr lang="en-GB" sz="1800" dirty="0">
                <a:solidFill>
                  <a:srgbClr val="0070C0"/>
                </a:solidFill>
                <a:hlinkClick r:id="rId2">
                  <a:extLst>
                    <a:ext uri="{A12FA001-AC4F-418D-AE19-62706E023703}">
                      <ahyp:hlinkClr xmlns:ahyp="http://schemas.microsoft.com/office/drawing/2018/hyperlinkcolor" val="tx"/>
                    </a:ext>
                  </a:extLst>
                </a:hlinkClick>
              </a:rPr>
              <a:t>https://github.com/wyguo/ThreeDRNAseq/blob/master/vignettes/user_manuals/3D_RNA-seq_App_manual.md</a:t>
            </a:r>
            <a:r>
              <a:rPr lang="en-GB" sz="1800" dirty="0">
                <a:solidFill>
                  <a:srgbClr val="0070C0"/>
                </a:solidFill>
              </a:rPr>
              <a:t> </a:t>
            </a:r>
          </a:p>
          <a:p>
            <a:pPr lvl="1"/>
            <a:r>
              <a:rPr lang="en-GB" sz="1800" dirty="0">
                <a:solidFill>
                  <a:schemeClr val="tx1"/>
                </a:solidFill>
              </a:rPr>
              <a:t>Do analysis on command line (for advanced R users),</a:t>
            </a:r>
          </a:p>
          <a:p>
            <a:pPr marL="457200" lvl="1" indent="0">
              <a:buNone/>
            </a:pPr>
            <a:r>
              <a:rPr lang="en-GB" sz="1800" dirty="0">
                <a:solidFill>
                  <a:schemeClr val="tx1"/>
                </a:solidFill>
              </a:rPr>
              <a:t>User manual:</a:t>
            </a:r>
          </a:p>
          <a:p>
            <a:pPr marL="457200" lvl="1" indent="0">
              <a:buNone/>
            </a:pPr>
            <a:r>
              <a:rPr lang="en-GB" sz="1800" dirty="0">
                <a:solidFill>
                  <a:srgbClr val="0070C0"/>
                </a:solidFill>
                <a:hlinkClick r:id="rId3">
                  <a:extLst>
                    <a:ext uri="{A12FA001-AC4F-418D-AE19-62706E023703}">
                      <ahyp:hlinkClr xmlns:ahyp="http://schemas.microsoft.com/office/drawing/2018/hyperlinkcolor" val="tx"/>
                    </a:ext>
                  </a:extLst>
                </a:hlinkClick>
              </a:rPr>
              <a:t>https://github.com/wyguo/ThreeDRNAseq/blob/master/vignettes/user_manuals/Command_line_based_manul.md</a:t>
            </a:r>
            <a:r>
              <a:rPr lang="en-GB" sz="1800" dirty="0">
                <a:solidFill>
                  <a:srgbClr val="0070C0"/>
                </a:solidFill>
              </a:rPr>
              <a:t> </a:t>
            </a:r>
          </a:p>
          <a:p>
            <a:pPr marL="457200" lvl="1" indent="0">
              <a:buNone/>
            </a:pPr>
            <a:endParaRPr lang="en-GB" sz="1800" dirty="0"/>
          </a:p>
          <a:p>
            <a:pPr marL="914400" lvl="2" indent="0">
              <a:buNone/>
            </a:pPr>
            <a:endParaRPr lang="en-GB" sz="1800" dirty="0"/>
          </a:p>
          <a:p>
            <a:pPr marL="457200" lvl="1" indent="0">
              <a:buNone/>
            </a:pPr>
            <a:endParaRPr lang="en-GB" sz="1800" dirty="0"/>
          </a:p>
          <a:p>
            <a:pPr lvl="1"/>
            <a:endParaRPr lang="en-GB" sz="1800" dirty="0"/>
          </a:p>
          <a:p>
            <a:pPr lvl="1"/>
            <a:endParaRPr lang="en-GB" sz="1800" dirty="0"/>
          </a:p>
        </p:txBody>
      </p:sp>
      <p:sp>
        <p:nvSpPr>
          <p:cNvPr id="78" name="Rectangle 77">
            <a:extLst>
              <a:ext uri="{FF2B5EF4-FFF2-40B4-BE49-F238E27FC236}">
                <a16:creationId xmlns:a16="http://schemas.microsoft.com/office/drawing/2014/main" id="{8C39BA2C-F2BA-42F8-923C-3B03AF5ADF42}"/>
              </a:ext>
            </a:extLst>
          </p:cNvPr>
          <p:cNvSpPr/>
          <p:nvPr/>
        </p:nvSpPr>
        <p:spPr>
          <a:xfrm>
            <a:off x="552993" y="2551837"/>
            <a:ext cx="6675121" cy="1754326"/>
          </a:xfrm>
          <a:prstGeom prst="rect">
            <a:avLst/>
          </a:prstGeom>
          <a:solidFill>
            <a:schemeClr val="bg1">
              <a:lumMod val="95000"/>
            </a:schemeClr>
          </a:solidFill>
        </p:spPr>
        <p:txBody>
          <a:bodyPr wrap="square">
            <a:spAutoFit/>
          </a:bodyPr>
          <a:lstStyle/>
          <a:p>
            <a:pPr lvl="1"/>
            <a:r>
              <a:rPr lang="en-GB" dirty="0"/>
              <a:t>#Assume all dependency R packages are installed</a:t>
            </a:r>
          </a:p>
          <a:p>
            <a:pPr marL="400050" lvl="1"/>
            <a:r>
              <a:rPr lang="en-GB" dirty="0">
                <a:solidFill>
                  <a:srgbClr val="0070C0"/>
                </a:solidFill>
                <a:latin typeface="Cambria" panose="02040503050406030204" pitchFamily="18" charset="0"/>
              </a:rPr>
              <a:t>library(</a:t>
            </a:r>
            <a:r>
              <a:rPr lang="en-GB" dirty="0" err="1">
                <a:solidFill>
                  <a:srgbClr val="0070C0"/>
                </a:solidFill>
                <a:latin typeface="Cambria" panose="02040503050406030204" pitchFamily="18" charset="0"/>
              </a:rPr>
              <a:t>ThreeDRNAseq</a:t>
            </a:r>
            <a:r>
              <a:rPr lang="en-GB" dirty="0">
                <a:solidFill>
                  <a:srgbClr val="0070C0"/>
                </a:solidFill>
                <a:latin typeface="Cambria" panose="02040503050406030204" pitchFamily="18" charset="0"/>
              </a:rPr>
              <a:t>)</a:t>
            </a:r>
          </a:p>
          <a:p>
            <a:pPr marL="400050" lvl="1"/>
            <a:r>
              <a:rPr lang="en-GB" dirty="0">
                <a:solidFill>
                  <a:srgbClr val="0070C0"/>
                </a:solidFill>
                <a:latin typeface="Cambria" panose="02040503050406030204" pitchFamily="18" charset="0"/>
              </a:rPr>
              <a:t>ThreeDRNAseq.app()</a:t>
            </a:r>
          </a:p>
          <a:p>
            <a:pPr marL="400050" lvl="1"/>
            <a:r>
              <a:rPr lang="en-GB" dirty="0">
                <a:latin typeface="Cambria" panose="02040503050406030204" pitchFamily="18" charset="0"/>
              </a:rPr>
              <a:t># or</a:t>
            </a:r>
          </a:p>
          <a:p>
            <a:pPr marL="400050" lvl="1"/>
            <a:r>
              <a:rPr lang="en-GB" dirty="0">
                <a:solidFill>
                  <a:srgbClr val="0070C0"/>
                </a:solidFill>
                <a:latin typeface="Cambria" panose="02040503050406030204" pitchFamily="18" charset="0"/>
              </a:rPr>
              <a:t>library(shiny)</a:t>
            </a:r>
          </a:p>
          <a:p>
            <a:pPr marL="400050" lvl="1"/>
            <a:r>
              <a:rPr lang="en-GB" dirty="0" err="1">
                <a:solidFill>
                  <a:srgbClr val="0070C0"/>
                </a:solidFill>
                <a:latin typeface="Cambria" panose="02040503050406030204" pitchFamily="18" charset="0"/>
              </a:rPr>
              <a:t>runGitHub</a:t>
            </a:r>
            <a:r>
              <a:rPr lang="en-GB" dirty="0">
                <a:solidFill>
                  <a:srgbClr val="0070C0"/>
                </a:solidFill>
                <a:latin typeface="Cambria" panose="02040503050406030204" pitchFamily="18" charset="0"/>
              </a:rPr>
              <a:t>("</a:t>
            </a:r>
            <a:r>
              <a:rPr lang="en-GB" dirty="0" err="1">
                <a:solidFill>
                  <a:srgbClr val="0070C0"/>
                </a:solidFill>
                <a:latin typeface="Cambria" panose="02040503050406030204" pitchFamily="18" charset="0"/>
              </a:rPr>
              <a:t>ThreeDRNAseq</a:t>
            </a:r>
            <a:r>
              <a:rPr lang="en-GB" dirty="0">
                <a:solidFill>
                  <a:srgbClr val="0070C0"/>
                </a:solidFill>
                <a:latin typeface="Cambria" panose="02040503050406030204" pitchFamily="18" charset="0"/>
              </a:rPr>
              <a:t>", "</a:t>
            </a:r>
            <a:r>
              <a:rPr lang="en-GB" dirty="0" err="1">
                <a:solidFill>
                  <a:srgbClr val="0070C0"/>
                </a:solidFill>
                <a:latin typeface="Cambria" panose="02040503050406030204" pitchFamily="18" charset="0"/>
              </a:rPr>
              <a:t>wyguo</a:t>
            </a:r>
            <a:r>
              <a:rPr lang="en-GB" dirty="0">
                <a:solidFill>
                  <a:srgbClr val="0070C0"/>
                </a:solidFill>
                <a:latin typeface="Cambria" panose="02040503050406030204" pitchFamily="18" charset="0"/>
              </a:rPr>
              <a:t>",subdir = "</a:t>
            </a:r>
            <a:r>
              <a:rPr lang="en-GB" dirty="0" err="1">
                <a:solidFill>
                  <a:srgbClr val="0070C0"/>
                </a:solidFill>
                <a:latin typeface="Cambria" panose="02040503050406030204" pitchFamily="18" charset="0"/>
              </a:rPr>
              <a:t>app_full</a:t>
            </a:r>
            <a:r>
              <a:rPr lang="en-GB" dirty="0">
                <a:solidFill>
                  <a:srgbClr val="0070C0"/>
                </a:solidFill>
                <a:latin typeface="Cambria" panose="02040503050406030204" pitchFamily="18" charset="0"/>
              </a:rPr>
              <a:t>")</a:t>
            </a:r>
            <a:endParaRPr lang="en-GB" dirty="0">
              <a:latin typeface="Cambria" panose="02040503050406030204" pitchFamily="18" charset="0"/>
            </a:endParaRPr>
          </a:p>
        </p:txBody>
      </p:sp>
      <p:pic>
        <p:nvPicPr>
          <p:cNvPr id="5" name="Picture 4">
            <a:extLst>
              <a:ext uri="{FF2B5EF4-FFF2-40B4-BE49-F238E27FC236}">
                <a16:creationId xmlns:a16="http://schemas.microsoft.com/office/drawing/2014/main" id="{4D9A8838-B7F4-4F93-A950-722688F105E0}"/>
              </a:ext>
            </a:extLst>
          </p:cNvPr>
          <p:cNvPicPr>
            <a:picLocks noChangeAspect="1"/>
          </p:cNvPicPr>
          <p:nvPr/>
        </p:nvPicPr>
        <p:blipFill rotWithShape="1">
          <a:blip r:embed="rId4"/>
          <a:srcRect r="76125"/>
          <a:stretch/>
        </p:blipFill>
        <p:spPr>
          <a:xfrm>
            <a:off x="71885" y="106873"/>
            <a:ext cx="474261" cy="665873"/>
          </a:xfrm>
          <a:prstGeom prst="rect">
            <a:avLst/>
          </a:prstGeom>
        </p:spPr>
      </p:pic>
    </p:spTree>
    <p:extLst>
      <p:ext uri="{BB962C8B-B14F-4D97-AF65-F5344CB8AC3E}">
        <p14:creationId xmlns:p14="http://schemas.microsoft.com/office/powerpoint/2010/main" val="18131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3D RNA-seq App - Google Chrome">
            <a:extLst>
              <a:ext uri="{FF2B5EF4-FFF2-40B4-BE49-F238E27FC236}">
                <a16:creationId xmlns:a16="http://schemas.microsoft.com/office/drawing/2014/main" id="{6507C820-EB77-4BA0-8824-203F6CEA5A0D}"/>
              </a:ext>
            </a:extLst>
          </p:cNvPr>
          <p:cNvPicPr>
            <a:picLocks noChangeAspect="1"/>
          </p:cNvPicPr>
          <p:nvPr/>
        </p:nvPicPr>
        <p:blipFill>
          <a:blip r:embed="rId2"/>
          <a:stretch>
            <a:fillRect/>
          </a:stretch>
        </p:blipFill>
        <p:spPr>
          <a:xfrm>
            <a:off x="0" y="1276160"/>
            <a:ext cx="9144000" cy="5176562"/>
          </a:xfrm>
          <a:prstGeom prst="rect">
            <a:avLst/>
          </a:prstGeom>
        </p:spPr>
      </p:pic>
      <p:sp>
        <p:nvSpPr>
          <p:cNvPr id="24" name="Rectangle 23">
            <a:extLst>
              <a:ext uri="{FF2B5EF4-FFF2-40B4-BE49-F238E27FC236}">
                <a16:creationId xmlns:a16="http://schemas.microsoft.com/office/drawing/2014/main" id="{B2EB3F6E-0507-4C39-93E8-064F0DABD276}"/>
              </a:ext>
            </a:extLst>
          </p:cNvPr>
          <p:cNvSpPr/>
          <p:nvPr/>
        </p:nvSpPr>
        <p:spPr>
          <a:xfrm>
            <a:off x="1" y="1619807"/>
            <a:ext cx="1079862" cy="19158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8D457235-6D1E-47F3-881F-4E7C806078D5}"/>
              </a:ext>
            </a:extLst>
          </p:cNvPr>
          <p:cNvSpPr txBox="1"/>
          <p:nvPr/>
        </p:nvSpPr>
        <p:spPr>
          <a:xfrm>
            <a:off x="27602" y="3806468"/>
            <a:ext cx="972418" cy="646331"/>
          </a:xfrm>
          <a:prstGeom prst="rect">
            <a:avLst/>
          </a:prstGeom>
          <a:noFill/>
        </p:spPr>
        <p:txBody>
          <a:bodyPr wrap="square" rtlCol="0">
            <a:spAutoFit/>
          </a:bodyPr>
          <a:lstStyle/>
          <a:p>
            <a:pPr algn="ctr"/>
            <a:r>
              <a:rPr lang="en-GB" b="1" dirty="0">
                <a:solidFill>
                  <a:schemeClr val="bg1"/>
                </a:solidFill>
              </a:rPr>
              <a:t>Sidebar menu</a:t>
            </a:r>
          </a:p>
        </p:txBody>
      </p:sp>
      <p:sp>
        <p:nvSpPr>
          <p:cNvPr id="26" name="Arrow: Down 25">
            <a:extLst>
              <a:ext uri="{FF2B5EF4-FFF2-40B4-BE49-F238E27FC236}">
                <a16:creationId xmlns:a16="http://schemas.microsoft.com/office/drawing/2014/main" id="{069171EC-5922-4EAD-B4E0-10E8DCC5B414}"/>
              </a:ext>
            </a:extLst>
          </p:cNvPr>
          <p:cNvSpPr/>
          <p:nvPr/>
        </p:nvSpPr>
        <p:spPr>
          <a:xfrm>
            <a:off x="306275" y="3557521"/>
            <a:ext cx="301852" cy="24384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D888D460-8F30-4C47-AAB2-05C47A49F7E1}"/>
              </a:ext>
            </a:extLst>
          </p:cNvPr>
          <p:cNvSpPr txBox="1"/>
          <p:nvPr/>
        </p:nvSpPr>
        <p:spPr>
          <a:xfrm>
            <a:off x="5963178" y="2995762"/>
            <a:ext cx="1860061" cy="369332"/>
          </a:xfrm>
          <a:prstGeom prst="rect">
            <a:avLst/>
          </a:prstGeom>
          <a:noFill/>
        </p:spPr>
        <p:txBody>
          <a:bodyPr wrap="none" rtlCol="0">
            <a:spAutoFit/>
          </a:bodyPr>
          <a:lstStyle/>
          <a:p>
            <a:r>
              <a:rPr lang="en-US" dirty="0">
                <a:solidFill>
                  <a:srgbClr val="FF0000"/>
                </a:solidFill>
              </a:rPr>
              <a:t>Introduction page</a:t>
            </a:r>
            <a:endParaRPr lang="en-GB" dirty="0">
              <a:solidFill>
                <a:srgbClr val="FF0000"/>
              </a:solidFill>
            </a:endParaRPr>
          </a:p>
        </p:txBody>
      </p:sp>
      <p:sp>
        <p:nvSpPr>
          <p:cNvPr id="27" name="Rectangle 26">
            <a:extLst>
              <a:ext uri="{FF2B5EF4-FFF2-40B4-BE49-F238E27FC236}">
                <a16:creationId xmlns:a16="http://schemas.microsoft.com/office/drawing/2014/main" id="{E4B45697-492B-4136-B72D-A6C7DAC5F517}"/>
              </a:ext>
            </a:extLst>
          </p:cNvPr>
          <p:cNvSpPr/>
          <p:nvPr/>
        </p:nvSpPr>
        <p:spPr>
          <a:xfrm>
            <a:off x="27601" y="2124904"/>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30" name="Straight Arrow Connector 29">
            <a:extLst>
              <a:ext uri="{FF2B5EF4-FFF2-40B4-BE49-F238E27FC236}">
                <a16:creationId xmlns:a16="http://schemas.microsoft.com/office/drawing/2014/main" id="{35D268A7-5C3E-422B-90E6-59013AA47078}"/>
              </a:ext>
            </a:extLst>
          </p:cNvPr>
          <p:cNvCxnSpPr>
            <a:cxnSpLocks/>
          </p:cNvCxnSpPr>
          <p:nvPr/>
        </p:nvCxnSpPr>
        <p:spPr>
          <a:xfrm>
            <a:off x="1027620" y="2347030"/>
            <a:ext cx="383169" cy="1262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76F8121-008C-43CE-87D9-22087DAC6905}"/>
              </a:ext>
            </a:extLst>
          </p:cNvPr>
          <p:cNvSpPr txBox="1"/>
          <p:nvPr/>
        </p:nvSpPr>
        <p:spPr>
          <a:xfrm>
            <a:off x="1219204" y="2410138"/>
            <a:ext cx="2153859" cy="369332"/>
          </a:xfrm>
          <a:prstGeom prst="rect">
            <a:avLst/>
          </a:prstGeom>
          <a:noFill/>
        </p:spPr>
        <p:txBody>
          <a:bodyPr wrap="none" rtlCol="0">
            <a:spAutoFit/>
          </a:bodyPr>
          <a:lstStyle/>
          <a:p>
            <a:r>
              <a:rPr lang="en-US" dirty="0">
                <a:solidFill>
                  <a:srgbClr val="FF0000"/>
                </a:solidFill>
              </a:rPr>
              <a:t>Click data generation</a:t>
            </a:r>
            <a:endParaRPr lang="en-GB" dirty="0">
              <a:solidFill>
                <a:srgbClr val="FF0000"/>
              </a:solidFill>
            </a:endParaRPr>
          </a:p>
        </p:txBody>
      </p:sp>
      <p:sp>
        <p:nvSpPr>
          <p:cNvPr id="33" name="TextBox 32">
            <a:extLst>
              <a:ext uri="{FF2B5EF4-FFF2-40B4-BE49-F238E27FC236}">
                <a16:creationId xmlns:a16="http://schemas.microsoft.com/office/drawing/2014/main" id="{2F46A1BA-9A1B-446F-825B-41DAB6063BA4}"/>
              </a:ext>
            </a:extLst>
          </p:cNvPr>
          <p:cNvSpPr txBox="1"/>
          <p:nvPr/>
        </p:nvSpPr>
        <p:spPr>
          <a:xfrm>
            <a:off x="457201" y="683486"/>
            <a:ext cx="2083968" cy="400110"/>
          </a:xfrm>
          <a:prstGeom prst="rect">
            <a:avLst/>
          </a:prstGeom>
          <a:noFill/>
        </p:spPr>
        <p:txBody>
          <a:bodyPr wrap="none" rtlCol="0">
            <a:spAutoFit/>
          </a:bodyPr>
          <a:lstStyle/>
          <a:p>
            <a:r>
              <a:rPr lang="en-US" sz="2000" b="1" dirty="0"/>
              <a:t>Introduction page</a:t>
            </a:r>
            <a:endParaRPr lang="en-GB" sz="2000" b="1" dirty="0"/>
          </a:p>
        </p:txBody>
      </p:sp>
      <p:sp>
        <p:nvSpPr>
          <p:cNvPr id="37" name="Title 1">
            <a:extLst>
              <a:ext uri="{FF2B5EF4-FFF2-40B4-BE49-F238E27FC236}">
                <a16:creationId xmlns:a16="http://schemas.microsoft.com/office/drawing/2014/main" id="{2DC154B1-4414-47E3-90AC-A2F75AEA0D21}"/>
              </a:ext>
            </a:extLst>
          </p:cNvPr>
          <p:cNvSpPr txBox="1">
            <a:spLocks/>
          </p:cNvSpPr>
          <p:nvPr/>
        </p:nvSpPr>
        <p:spPr>
          <a:xfrm>
            <a:off x="673200" y="8957"/>
            <a:ext cx="7366038" cy="729720"/>
          </a:xfrm>
          <a:prstGeom prst="rect">
            <a:avLst/>
          </a:prstGeom>
        </p:spPr>
        <p:txBody>
          <a:bodyPr vert="horz" lIns="91440" tIns="45720" rIns="91440" bIns="45720" rtlCol="0" anchor="ctr">
            <a:normAutofit/>
          </a:bodyPr>
          <a:lst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a:lstStyle>
          <a:p>
            <a:r>
              <a:rPr lang="en-GB" dirty="0"/>
              <a:t>How to use 3D RNA-seq App?</a:t>
            </a:r>
          </a:p>
        </p:txBody>
      </p:sp>
      <p:pic>
        <p:nvPicPr>
          <p:cNvPr id="12" name="Picture 11">
            <a:extLst>
              <a:ext uri="{FF2B5EF4-FFF2-40B4-BE49-F238E27FC236}">
                <a16:creationId xmlns:a16="http://schemas.microsoft.com/office/drawing/2014/main" id="{3D361807-5CE0-44B7-A709-DAC3DA947C53}"/>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366577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RNA-seq App - Google Chrome">
            <a:extLst>
              <a:ext uri="{FF2B5EF4-FFF2-40B4-BE49-F238E27FC236}">
                <a16:creationId xmlns:a16="http://schemas.microsoft.com/office/drawing/2014/main" id="{38DCBDB9-CBDB-4A82-88E9-7EB6DF8F3E56}"/>
              </a:ext>
            </a:extLst>
          </p:cNvPr>
          <p:cNvPicPr>
            <a:picLocks noChangeAspect="1"/>
          </p:cNvPicPr>
          <p:nvPr/>
        </p:nvPicPr>
        <p:blipFill>
          <a:blip r:embed="rId2"/>
          <a:stretch>
            <a:fillRect/>
          </a:stretch>
        </p:blipFill>
        <p:spPr>
          <a:xfrm>
            <a:off x="0" y="1276151"/>
            <a:ext cx="9144000" cy="5176562"/>
          </a:xfrm>
          <a:prstGeom prst="rect">
            <a:avLst/>
          </a:prstGeom>
        </p:spPr>
      </p:pic>
      <p:sp>
        <p:nvSpPr>
          <p:cNvPr id="9" name="Rectangle 8">
            <a:extLst>
              <a:ext uri="{FF2B5EF4-FFF2-40B4-BE49-F238E27FC236}">
                <a16:creationId xmlns:a16="http://schemas.microsoft.com/office/drawing/2014/main" id="{0F883A1D-FC44-4B26-8513-3FD11E6C09DD}"/>
              </a:ext>
            </a:extLst>
          </p:cNvPr>
          <p:cNvSpPr/>
          <p:nvPr/>
        </p:nvSpPr>
        <p:spPr>
          <a:xfrm>
            <a:off x="27601" y="2124895"/>
            <a:ext cx="1000019" cy="222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3FB7600-0A75-449B-812F-DD8A9DFC2F3E}"/>
              </a:ext>
            </a:extLst>
          </p:cNvPr>
          <p:cNvSpPr txBox="1"/>
          <p:nvPr/>
        </p:nvSpPr>
        <p:spPr>
          <a:xfrm>
            <a:off x="457201" y="683486"/>
            <a:ext cx="2464970" cy="400110"/>
          </a:xfrm>
          <a:prstGeom prst="rect">
            <a:avLst/>
          </a:prstGeom>
          <a:noFill/>
        </p:spPr>
        <p:txBody>
          <a:bodyPr wrap="none" rtlCol="0">
            <a:spAutoFit/>
          </a:bodyPr>
          <a:lstStyle/>
          <a:p>
            <a:r>
              <a:rPr lang="en-US" sz="2000" b="1" dirty="0"/>
              <a:t>Data generation page</a:t>
            </a:r>
            <a:endParaRPr lang="en-GB" sz="2000" b="1" dirty="0"/>
          </a:p>
        </p:txBody>
      </p:sp>
      <p:sp>
        <p:nvSpPr>
          <p:cNvPr id="14" name="Title 1">
            <a:extLst>
              <a:ext uri="{FF2B5EF4-FFF2-40B4-BE49-F238E27FC236}">
                <a16:creationId xmlns:a16="http://schemas.microsoft.com/office/drawing/2014/main" id="{6D436351-CAD7-42E9-8271-C1D42B4FFF71}"/>
              </a:ext>
            </a:extLst>
          </p:cNvPr>
          <p:cNvSpPr>
            <a:spLocks noGrp="1"/>
          </p:cNvSpPr>
          <p:nvPr>
            <p:ph type="title" idx="4294967295"/>
          </p:nvPr>
        </p:nvSpPr>
        <p:spPr>
          <a:xfrm>
            <a:off x="673200" y="8957"/>
            <a:ext cx="7366038" cy="729720"/>
          </a:xfrm>
          <a:prstGeom prst="rect">
            <a:avLst/>
          </a:prstGeom>
        </p:spPr>
        <p:txBody>
          <a:bodyPr/>
          <a:lstStyle/>
          <a:p>
            <a:r>
              <a:rPr lang="en-GB" dirty="0"/>
              <a:t>How to use 3D RNA-seq App?</a:t>
            </a:r>
          </a:p>
        </p:txBody>
      </p:sp>
      <p:pic>
        <p:nvPicPr>
          <p:cNvPr id="6" name="Picture 5">
            <a:extLst>
              <a:ext uri="{FF2B5EF4-FFF2-40B4-BE49-F238E27FC236}">
                <a16:creationId xmlns:a16="http://schemas.microsoft.com/office/drawing/2014/main" id="{B89E47D3-138C-4B35-B23C-604A6A28DD4F}"/>
              </a:ext>
            </a:extLst>
          </p:cNvPr>
          <p:cNvPicPr>
            <a:picLocks noChangeAspect="1"/>
          </p:cNvPicPr>
          <p:nvPr/>
        </p:nvPicPr>
        <p:blipFill rotWithShape="1">
          <a:blip r:embed="rId3"/>
          <a:srcRect r="76125"/>
          <a:stretch/>
        </p:blipFill>
        <p:spPr>
          <a:xfrm>
            <a:off x="71885" y="106873"/>
            <a:ext cx="474261" cy="665873"/>
          </a:xfrm>
          <a:prstGeom prst="rect">
            <a:avLst/>
          </a:prstGeom>
        </p:spPr>
      </p:pic>
    </p:spTree>
    <p:extLst>
      <p:ext uri="{BB962C8B-B14F-4D97-AF65-F5344CB8AC3E}">
        <p14:creationId xmlns:p14="http://schemas.microsoft.com/office/powerpoint/2010/main" val="157491108"/>
      </p:ext>
    </p:extLst>
  </p:cSld>
  <p:clrMapOvr>
    <a:masterClrMapping/>
  </p:clrMapOvr>
  <p:transition spd="slow">
    <p:cover/>
  </p:transition>
</p:sld>
</file>

<file path=ppt/theme/theme1.xml><?xml version="1.0" encoding="utf-8"?>
<a:theme xmlns:a="http://schemas.openxmlformats.org/drawingml/2006/main" name="Hutton PPT template 2017">
  <a:themeElements>
    <a:clrScheme name="Custom 3">
      <a:dk1>
        <a:srgbClr val="555559"/>
      </a:dk1>
      <a:lt1>
        <a:sysClr val="window" lastClr="FFFFFF"/>
      </a:lt1>
      <a:dk2>
        <a:srgbClr val="555559"/>
      </a:dk2>
      <a:lt2>
        <a:srgbClr val="FFFFFF"/>
      </a:lt2>
      <a:accent1>
        <a:srgbClr val="799900"/>
      </a:accent1>
      <a:accent2>
        <a:srgbClr val="FF9E15"/>
      </a:accent2>
      <a:accent3>
        <a:srgbClr val="00748C"/>
      </a:accent3>
      <a:accent4>
        <a:srgbClr val="CF009E"/>
      </a:accent4>
      <a:accent5>
        <a:srgbClr val="853175"/>
      </a:accent5>
      <a:accent6>
        <a:srgbClr val="6AA2B8"/>
      </a:accent6>
      <a:hlink>
        <a:srgbClr val="FF9E15"/>
      </a:hlink>
      <a:folHlink>
        <a:srgbClr val="6AA2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8362D038233C51469147F003D8E0F8C5" ma:contentTypeVersion="2" ma:contentTypeDescription="Create a new document." ma:contentTypeScope="" ma:versionID="460adbf0d06597c5193aeeffe506f3a5">
  <xsd:schema xmlns:xsd="http://www.w3.org/2001/XMLSchema" xmlns:xs="http://www.w3.org/2001/XMLSchema" xmlns:p="http://schemas.microsoft.com/office/2006/metadata/properties" xmlns:ns1="http://schemas.microsoft.com/sharepoint/v3" xmlns:ns2="dd4118c1-80c0-4fd0-a895-4f8cc7b15db9" targetNamespace="http://schemas.microsoft.com/office/2006/metadata/properties" ma:root="true" ma:fieldsID="7fdb9e80014ce22284f30f74730fcf76" ns1:_="" ns2:_="">
    <xsd:import namespace="http://schemas.microsoft.com/sharepoint/v3"/>
    <xsd:import namespace="dd4118c1-80c0-4fd0-a895-4f8cc7b15db9"/>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4118c1-80c0-4fd0-a895-4f8cc7b15db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Enterprise Keywords" ma:fieldId="{23f27201-bee3-471e-b2e7-b64fd8b7ca38}" ma:taxonomyMulti="true" ma:sspId="0fbbd0a1-8703-46e1-8d9e-cad271c09ae8"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7a9d32c9-126f-4343-9ebe-808524d350ec}" ma:internalName="TaxCatchAll" ma:showField="CatchAllData"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7a9d32c9-126f-4343-9ebe-808524d350ec}" ma:internalName="TaxCatchAllLabel" ma:readOnly="true" ma:showField="CatchAllDataLabel"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dd4118c1-80c0-4fd0-a895-4f8cc7b15db9">
      <Terms xmlns="http://schemas.microsoft.com/office/infopath/2007/PartnerControls"/>
    </TaxKeywordTaxHTField>
    <TaxCatchAll xmlns="dd4118c1-80c0-4fd0-a895-4f8cc7b15db9"/>
    <PublishingExpirationDate xmlns="http://schemas.microsoft.com/sharepoint/v3" xsi:nil="true"/>
    <PublishingStartDate xmlns="http://schemas.microsoft.com/sharepoint/v3" xsi:nil="true"/>
    <_dlc_DocId xmlns="dd4118c1-80c0-4fd0-a895-4f8cc7b15db9">6X5HV3WVA3CC-138-148</_dlc_DocId>
    <_dlc_DocIdUrl xmlns="dd4118c1-80c0-4fd0-a895-4f8cc7b15db9">
      <Url>http://connect.hutton.ac.uk/Organisation/Comms/_layouts/15/DocIdRedir.aspx?ID=6X5HV3WVA3CC-138-148</Url>
      <Description>6X5HV3WVA3CC-138-148</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7E8238-B1D7-43A7-8DC7-64A0A1913D39}">
  <ds:schemaRefs>
    <ds:schemaRef ds:uri="http://schemas.microsoft.com/sharepoint/events"/>
  </ds:schemaRefs>
</ds:datastoreItem>
</file>

<file path=customXml/itemProps2.xml><?xml version="1.0" encoding="utf-8"?>
<ds:datastoreItem xmlns:ds="http://schemas.openxmlformats.org/officeDocument/2006/customXml" ds:itemID="{EE1CBE14-D371-4094-BED0-5A100029FF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d4118c1-80c0-4fd0-a895-4f8cc7b15d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C1A402-9D9F-488E-8A6B-ECB5E90D7370}">
  <ds:schemaRefs>
    <ds:schemaRef ds:uri="http://schemas.microsoft.com/office/2006/metadata/properties"/>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dd4118c1-80c0-4fd0-a895-4f8cc7b15db9"/>
    <ds:schemaRef ds:uri="http://purl.org/dc/elements/1.1/"/>
    <ds:schemaRef ds:uri="http://schemas.microsoft.com/sharepoint/v3"/>
    <ds:schemaRef ds:uri="http://purl.org/dc/dcmitype/"/>
  </ds:schemaRefs>
</ds:datastoreItem>
</file>

<file path=customXml/itemProps4.xml><?xml version="1.0" encoding="utf-8"?>
<ds:datastoreItem xmlns:ds="http://schemas.openxmlformats.org/officeDocument/2006/customXml" ds:itemID="{316D1C8A-FE79-4D0D-959F-A2D93DB42E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Hutton_PPT_template_2017_V5</Template>
  <TotalTime>2301</TotalTime>
  <Words>2024</Words>
  <Application>Microsoft Office PowerPoint</Application>
  <PresentationFormat>On-screen Show (4:3)</PresentationFormat>
  <Paragraphs>307</Paragraphs>
  <Slides>44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-apple-system</vt:lpstr>
      <vt:lpstr>宋体</vt:lpstr>
      <vt:lpstr>Arial</vt:lpstr>
      <vt:lpstr>Calibri</vt:lpstr>
      <vt:lpstr>Cambria</vt:lpstr>
      <vt:lpstr>Cambria Math</vt:lpstr>
      <vt:lpstr>Mangal</vt:lpstr>
      <vt:lpstr>Source Sans Pro</vt:lpstr>
      <vt:lpstr>Wingdings</vt:lpstr>
      <vt:lpstr>Hutton PPT template 2017</vt:lpstr>
      <vt:lpstr>Image</vt:lpstr>
      <vt:lpstr>PowerPoint Presentation</vt:lpstr>
      <vt:lpstr>What is 3D RNA-seq?</vt:lpstr>
      <vt:lpstr>PowerPoint Presentation</vt:lpstr>
      <vt:lpstr>What is 3D RNA-seq?</vt:lpstr>
      <vt:lpstr>PowerPoint Presentation</vt:lpstr>
      <vt:lpstr>PowerPoint Presentation</vt:lpstr>
      <vt:lpstr>How to start 3D RNA-seq App?</vt:lpstr>
      <vt:lpstr>PowerPoint Presentation</vt:lpstr>
      <vt:lpstr>How to use 3D RNA-seq App?</vt:lpstr>
      <vt:lpstr>How to use 3D RNA-seq App?</vt:lpstr>
      <vt:lpstr>How to use 3D RNA-seq App?</vt:lpstr>
      <vt:lpstr>How to use 3D RNA-seq App?</vt:lpstr>
      <vt:lpstr>How to use 3D RNA-seq App?</vt:lpstr>
      <vt:lpstr>PowerPoint Presentation</vt:lpstr>
      <vt:lpstr>PowerPoint Presentation</vt:lpstr>
      <vt:lpstr>How to use 3D RNA-seq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James Hutton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Wenbin Guo</dc:creator>
  <cp:lastModifiedBy>Wenbin Guo</cp:lastModifiedBy>
  <cp:revision>323</cp:revision>
  <dcterms:created xsi:type="dcterms:W3CDTF">2018-12-05T11:21:05Z</dcterms:created>
  <dcterms:modified xsi:type="dcterms:W3CDTF">2018-12-09T18:46:47Z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0x0101008362D038233C51469147F003D8E0F8C5</vt:lpwstr>
  </property>
  <property fmtid="{D5CDD505-2E9C-101B-9397-08002B2CF9AE}" pid="3" name="_dlc_DocIdItemGuid">
    <vt:lpwstr>062da73b-a916-4141-b9f6-dd207f973036</vt:lpwstr>
  </property>
</Properties>
</file>